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5.jpeg" ContentType="image/jpe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jpeg" ContentType="image/jpeg"/>
  <Override PartName="/ppt/media/image29.png" ContentType="image/png"/>
  <Override PartName="/ppt/media/image30.png" ContentType="image/png"/>
  <Override PartName="/ppt/media/image31.png" ContentType="image/png"/>
  <Override PartName="/ppt/media/image32.jpeg" ContentType="image/jpeg"/>
  <Override PartName="/ppt/media/image33.png" ContentType="image/png"/>
  <Override PartName="/ppt/media/image34.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9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99"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00" name="PlaceHolder 4"/>
          <p:cNvSpPr>
            <a:spLocks noGrp="1"/>
          </p:cNvSpPr>
          <p:nvPr>
            <p:ph type="dt" idx="8"/>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1" name="PlaceHolder 5"/>
          <p:cNvSpPr>
            <a:spLocks noGrp="1"/>
          </p:cNvSpPr>
          <p:nvPr>
            <p:ph type="ftr" idx="9"/>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2" name="PlaceHolder 6"/>
          <p:cNvSpPr>
            <a:spLocks noGrp="1"/>
          </p:cNvSpPr>
          <p:nvPr>
            <p:ph type="sldNum" idx="10"/>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7077EDF5-93F0-4DEC-A2FD-9930ADDC940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5680" cy="3085560"/>
          </a:xfrm>
          <a:prstGeom prst="rect">
            <a:avLst/>
          </a:prstGeom>
          <a:ln w="0">
            <a:noFill/>
          </a:ln>
        </p:spPr>
      </p:sp>
      <p:sp>
        <p:nvSpPr>
          <p:cNvPr id="32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25" name="PlaceHolder 3"/>
          <p:cNvSpPr>
            <a:spLocks noGrp="1"/>
          </p:cNvSpPr>
          <p:nvPr>
            <p:ph type="sldNum" idx="18"/>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9063301B-AE83-41CE-82CD-490B7E35F97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5680" cy="3085560"/>
          </a:xfrm>
          <a:prstGeom prst="rect">
            <a:avLst/>
          </a:prstGeom>
          <a:ln w="0">
            <a:noFill/>
          </a:ln>
        </p:spPr>
      </p:sp>
      <p:sp>
        <p:nvSpPr>
          <p:cNvPr id="31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19"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166A2826-6D1D-438D-A06E-30DEB7178F2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5680" cy="3085560"/>
          </a:xfrm>
          <a:prstGeom prst="rect">
            <a:avLst/>
          </a:prstGeom>
          <a:ln w="0">
            <a:noFill/>
          </a:ln>
        </p:spPr>
      </p:sp>
      <p:sp>
        <p:nvSpPr>
          <p:cNvPr id="32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322" name="PlaceHolder 3"/>
          <p:cNvSpPr>
            <a:spLocks noGrp="1"/>
          </p:cNvSpPr>
          <p:nvPr>
            <p:ph type="sldNum" idx="17"/>
          </p:nvPr>
        </p:nvSpPr>
        <p:spPr>
          <a:xfrm>
            <a:off x="3884760" y="8685360"/>
            <a:ext cx="2971080" cy="45792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6C2CDC98-141B-497E-B832-F2539528141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796734DF-29C2-4BEC-9D17-33DA092AA609}"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DD6A88D3-89C6-4098-9681-4ACCE8B25101}"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C4C21B9D-F734-40FF-A043-CC59BE106BEE}"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FE3A1434-6FFB-4274-BAE6-7953C975CBF9}"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4E8EDE8C-8F6D-49E1-9842-4A41F248D24B}"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2BC93CC9-DC10-4368-B3B2-EE6083F1B308}"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62B3E8D9-8D25-46B5-8EAE-9440E5F7858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B0FCE892-BD52-4BE1-B3B0-1AE6E803FA1D}"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4D6BDF1E-B1BC-48A1-AD8D-9B0DD81780F8}"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C5FBEA59-9235-46DB-A9AB-3A584E7A016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718FD9C6-684F-4360-8398-9BBA18BB22C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7CB05203-3D42-4A5D-8CF5-142391232BA7}"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DA886F68-9C3C-4BBA-B5D5-0302792B8D50}"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F7B629CB-FE6F-4030-BADC-7C3F2F6A2869}"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E4E62CD8-EE26-49F8-A452-1C4D7F5EC5D0}"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38460A81-B136-4D9A-8D36-2AA1AC3F7541}"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97043C1C-B3D4-4342-BBD7-0BC6795F5FE3}"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061F0F86-3B52-47F9-AD3F-E54A040EBBD3}"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02EF6FF-5D4C-43E9-AC08-32AE43681016}"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CF07A48E-AC9D-4529-8DEE-D15A808914F0}"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52DC6A6D-A9B0-43C0-A7E6-99E04F708192}"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998E2DE6-0FD7-4AD0-8EC8-059E7435ACCE}"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EFFFE23D-5E6D-47EF-8336-9038E7A01676}"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E47651A7-EF5C-49A6-B530-841A91B5F49D}"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6CA2C887-0BB4-4D11-A474-46A2F526903A}"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6"/>
          </p:nvPr>
        </p:nvSpPr>
        <p:spPr/>
        <p:txBody>
          <a:bodyPr/>
          <a:p>
            <a:fld id="{7E40E636-E180-4E21-A911-62CB16CE126F}"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6"/>
          </p:nvPr>
        </p:nvSpPr>
        <p:spPr/>
        <p:txBody>
          <a:bodyPr/>
          <a:p>
            <a:fld id="{D86C0B35-EA96-454A-8132-F0EB5C44AD3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6"/>
          </p:nvPr>
        </p:nvSpPr>
        <p:spPr/>
        <p:txBody>
          <a:bodyPr/>
          <a:p>
            <a:fld id="{0C989D94-4749-48F3-939A-D71C2C394E64}"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6"/>
          </p:nvPr>
        </p:nvSpPr>
        <p:spPr/>
        <p:txBody>
          <a:bodyPr/>
          <a:p>
            <a:fld id="{C08135F0-8588-4A05-B1DD-E59C7D8973D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6"/>
          </p:nvPr>
        </p:nvSpPr>
        <p:spPr/>
        <p:txBody>
          <a:bodyPr/>
          <a:p>
            <a:fld id="{A65AB9C2-68D9-40E0-B7C4-B6D0CE51F35C}"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A8D70A35-2B39-4D51-AC0F-5F0B3EAA4407}"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CF44C1F6-7842-4B50-9C22-9890C8CD3194}"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DDDEAAC4-F100-4E1A-9DE6-9D2382236319}"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6"/>
          </p:nvPr>
        </p:nvSpPr>
        <p:spPr/>
        <p:txBody>
          <a:bodyPr/>
          <a:p>
            <a:fld id="{D8EE9071-7646-47B1-9E92-EB12DA5E3C69}"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6"/>
          </p:nvPr>
        </p:nvSpPr>
        <p:spPr/>
        <p:txBody>
          <a:bodyPr/>
          <a:p>
            <a:fld id="{EF20EFBB-A884-4744-B9E4-82CEBE4C8A1F}"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6"/>
          </p:nvPr>
        </p:nvSpPr>
        <p:spPr/>
        <p:txBody>
          <a:bodyPr/>
          <a:p>
            <a:fld id="{F49ACECC-793A-4097-BDE5-DC322B849AEA}"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480" cy="4010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FC2674C-1792-4E49-8F35-7AB69B1F5AC1}"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A73016F7-327A-4468-B517-FF63CAE60DE7}"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sldNum" idx="6"/>
          </p:nvPr>
        </p:nvSpPr>
        <p:spPr>
          <a:xfrm>
            <a:off x="8714880" y="6025680"/>
            <a:ext cx="2742480" cy="401040"/>
          </a:xfrm>
          <a:prstGeom prst="rect">
            <a:avLst/>
          </a:prstGeom>
          <a:noFill/>
          <a:ln w="0">
            <a:noFill/>
          </a:ln>
        </p:spPr>
        <p:txBody>
          <a:bodyPr lIns="90000" rIns="90000" tIns="45000" bIns="45000" anchor="t">
            <a:noAutofit/>
          </a:bodyPr>
          <a:lstStyle>
            <a:lvl1pPr indent="0">
              <a:lnSpc>
                <a:spcPct val="100000"/>
              </a:lnSpc>
              <a:buNone/>
              <a:tabLst>
                <a:tab algn="l" pos="0"/>
              </a:tabLst>
              <a:defRPr b="0" lang="en-US" sz="1800" spc="-1" strike="noStrike">
                <a:solidFill>
                  <a:srgbClr val="000000"/>
                </a:solidFill>
                <a:latin typeface="Calibri"/>
              </a:defRPr>
            </a:lvl1pPr>
          </a:lstStyle>
          <a:p>
            <a:pPr indent="0">
              <a:lnSpc>
                <a:spcPct val="100000"/>
              </a:lnSpc>
              <a:buNone/>
              <a:tabLst>
                <a:tab algn="l" pos="0"/>
              </a:tabLst>
            </a:pPr>
            <a:fld id="{D002379E-069A-4D0C-8896-8DA7FA32E667}" type="slidenum">
              <a:rPr b="0" lang="en-US" sz="1800" spc="-1" strike="noStrike">
                <a:solidFill>
                  <a:srgbClr val="000000"/>
                </a:solidFill>
                <a:latin typeface="Calibri"/>
              </a:rPr>
              <a:t>&lt;number&gt;</a:t>
            </a:fld>
            <a:endParaRPr b="0" lang="en-US" sz="18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PlaceHolder 1"/>
          <p:cNvSpPr>
            <a:spLocks noGrp="1"/>
          </p:cNvSpPr>
          <p:nvPr>
            <p:ph type="ftr" idx="7"/>
          </p:nvPr>
        </p:nvSpPr>
        <p:spPr>
          <a:xfrm>
            <a:off x="4038480" y="6356520"/>
            <a:ext cx="4114080" cy="36432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6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cestevespr/IBM-final/blob/main/IBM-DS0321EN-SkillsNetwork_labs_module_1_L3_labs-jupyter-spacex-data_wrangling_jupyterlite.jupyterlite.ipynb" TargetMode="External"/><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cestevespr/IBM-final/blob/main/IBM-DS0321EN-SkillsNetwork_labs_module_2_jupyter-labs-eda-dataviz.ipynb.jupyterlite%20(1).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cestevespr/IBM-final/blob/main/jupyter-labs-spacex-data-collection-api%20(1).ipynb"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TextBox 5"/>
          <p:cNvSpPr/>
          <p:nvPr/>
        </p:nvSpPr>
        <p:spPr>
          <a:xfrm>
            <a:off x="888480" y="4568760"/>
            <a:ext cx="25138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Christopher Esteves</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12/11/2022</a:t>
            </a:r>
            <a:endParaRPr b="0" lang="en-US" sz="1800" spc="-1" strike="noStrike">
              <a:solidFill>
                <a:srgbClr val="000000"/>
              </a:solidFill>
              <a:latin typeface="Arial"/>
            </a:endParaRPr>
          </a:p>
        </p:txBody>
      </p:sp>
      <p:pic>
        <p:nvPicPr>
          <p:cNvPr id="204"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1825560"/>
            <a:ext cx="5859000" cy="4350600"/>
          </a:xfrm>
          <a:prstGeom prst="rect">
            <a:avLst/>
          </a:prstGeom>
          <a:noFill/>
          <a:ln w="0">
            <a:noFill/>
          </a:ln>
        </p:spPr>
        <p:txBody>
          <a:bodyPr lIns="90000" rIns="90000" tIns="45000" bIns="45000" anchor="t">
            <a:noAutofit/>
          </a:bodyPr>
          <a:p>
            <a:pPr indent="0">
              <a:lnSpc>
                <a:spcPct val="100000"/>
              </a:lnSpc>
              <a:buNone/>
              <a:tabLst>
                <a:tab algn="l" pos="0"/>
              </a:tabLst>
            </a:pPr>
            <a:r>
              <a:rPr b="0" lang="en-US" sz="2200" spc="-1" strike="noStrike">
                <a:solidFill>
                  <a:schemeClr val="accent3">
                    <a:lumMod val="25000"/>
                  </a:schemeClr>
                </a:solidFill>
                <a:latin typeface="Abadi"/>
              </a:rPr>
              <a:t>Processing data:</a:t>
            </a:r>
            <a:endParaRPr b="0" lang="en-US" sz="2200" spc="-1" strike="noStrike">
              <a:solidFill>
                <a:srgbClr val="000000"/>
              </a:solidFill>
              <a:latin typeface="Arial"/>
            </a:endParaRPr>
          </a:p>
          <a:p>
            <a:pPr indent="0">
              <a:lnSpc>
                <a:spcPct val="100000"/>
              </a:lnSpc>
              <a:buNone/>
              <a:tabLst>
                <a:tab algn="l" pos="0"/>
              </a:tabLst>
            </a:pPr>
            <a:endParaRPr b="0" lang="en-US" sz="2200" spc="-1" strike="noStrike">
              <a:solidFill>
                <a:srgbClr val="000000"/>
              </a:solidFill>
              <a:latin typeface="Arial"/>
            </a:endParaRPr>
          </a:p>
          <a:p>
            <a:pPr indent="0">
              <a:lnSpc>
                <a:spcPct val="100000"/>
              </a:lnSpc>
              <a:buNone/>
              <a:tabLst>
                <a:tab algn="l" pos="0"/>
              </a:tabLst>
            </a:pPr>
            <a:r>
              <a:rPr b="0" lang="en-US" sz="2200" spc="-1" strike="noStrike">
                <a:solidFill>
                  <a:schemeClr val="accent3">
                    <a:lumMod val="25000"/>
                  </a:schemeClr>
                </a:solidFill>
                <a:latin typeface="Abadi"/>
              </a:rPr>
              <a:t>Apply value_counts() on LaunchSites and Orbits</a:t>
            </a:r>
            <a:endParaRPr b="0" lang="en-US" sz="2200" spc="-1" strike="noStrike">
              <a:solidFill>
                <a:srgbClr val="000000"/>
              </a:solidFill>
              <a:latin typeface="Arial"/>
            </a:endParaRPr>
          </a:p>
          <a:p>
            <a:pPr marL="432000" indent="-324000">
              <a:lnSpc>
                <a:spcPct val="100000"/>
              </a:lnSpc>
              <a:buClr>
                <a:srgbClr val="292929"/>
              </a:buClr>
              <a:buFont typeface="Wingdings" charset="2"/>
              <a:buChar char=""/>
              <a:tabLst>
                <a:tab algn="l" pos="0"/>
              </a:tabLst>
            </a:pPr>
            <a:r>
              <a:rPr b="0" lang="en-US" sz="1200" spc="-1" strike="noStrike">
                <a:solidFill>
                  <a:schemeClr val="accent3">
                    <a:lumMod val="25000"/>
                  </a:schemeClr>
                </a:solidFill>
                <a:latin typeface="Abadi"/>
              </a:rPr>
              <a:t>df['LaunchSite'].value_counts()</a:t>
            </a:r>
            <a:endParaRPr b="0" lang="en-US" sz="1200" spc="-1" strike="noStrike">
              <a:solidFill>
                <a:srgbClr val="000000"/>
              </a:solidFill>
              <a:latin typeface="Arial"/>
            </a:endParaRPr>
          </a:p>
          <a:p>
            <a:pPr marL="432000" indent="-324000">
              <a:lnSpc>
                <a:spcPct val="100000"/>
              </a:lnSpc>
              <a:buClr>
                <a:srgbClr val="292929"/>
              </a:buClr>
              <a:buFont typeface="Wingdings" charset="2"/>
              <a:buChar char=""/>
              <a:tabLst>
                <a:tab algn="l" pos="0"/>
              </a:tabLst>
            </a:pPr>
            <a:r>
              <a:rPr b="0" lang="en-US" sz="1200" spc="-1" strike="noStrike">
                <a:solidFill>
                  <a:schemeClr val="accent3">
                    <a:lumMod val="25000"/>
                  </a:schemeClr>
                </a:solidFill>
                <a:latin typeface="Abadi"/>
              </a:rPr>
              <a:t>df['Orbit'].value_counts()</a:t>
            </a:r>
            <a:endParaRPr b="0" lang="en-US" sz="1200" spc="-1" strike="noStrike">
              <a:solidFill>
                <a:srgbClr val="000000"/>
              </a:solidFill>
              <a:latin typeface="Arial"/>
            </a:endParaRPr>
          </a:p>
          <a:p>
            <a:pPr indent="0">
              <a:lnSpc>
                <a:spcPct val="100000"/>
              </a:lnSpc>
              <a:buNone/>
              <a:tabLst>
                <a:tab algn="l" pos="0"/>
              </a:tabLst>
            </a:pPr>
            <a:r>
              <a:rPr b="0" lang="en-US" sz="2200" spc="-1" strike="noStrike">
                <a:solidFill>
                  <a:schemeClr val="accent3">
                    <a:lumMod val="25000"/>
                  </a:schemeClr>
                </a:solidFill>
                <a:latin typeface="Abadi"/>
              </a:rPr>
              <a:t>Also developed landing outcomes in relation to these factors</a:t>
            </a:r>
            <a:endParaRPr b="0" lang="en-US" sz="2200" spc="-1" strike="noStrike">
              <a:solidFill>
                <a:srgbClr val="000000"/>
              </a:solidFill>
              <a:latin typeface="Arial"/>
            </a:endParaRPr>
          </a:p>
          <a:p>
            <a:pPr marL="432000" indent="-324000">
              <a:lnSpc>
                <a:spcPct val="100000"/>
              </a:lnSpc>
              <a:buClr>
                <a:srgbClr val="292929"/>
              </a:buClr>
              <a:buFont typeface="Wingdings" charset="2"/>
              <a:buChar char=""/>
              <a:tabLst>
                <a:tab algn="l" pos="0"/>
              </a:tabLst>
            </a:pPr>
            <a:r>
              <a:rPr b="0" lang="en-US" sz="1400" spc="-1" strike="noStrike">
                <a:solidFill>
                  <a:schemeClr val="accent3">
                    <a:lumMod val="25000"/>
                  </a:schemeClr>
                </a:solidFill>
                <a:latin typeface="Abadi"/>
              </a:rPr>
              <a:t>landing_class= []</a:t>
            </a:r>
            <a:endParaRPr b="0" lang="en-US" sz="1400" spc="-1" strike="noStrike">
              <a:solidFill>
                <a:srgbClr val="000000"/>
              </a:solidFill>
              <a:latin typeface="Arial"/>
            </a:endParaRPr>
          </a:p>
          <a:p>
            <a:pPr marL="432000" indent="0">
              <a:lnSpc>
                <a:spcPct val="100000"/>
              </a:lnSpc>
              <a:buNone/>
              <a:tabLst>
                <a:tab algn="l" pos="0"/>
              </a:tabLst>
            </a:pPr>
            <a:r>
              <a:rPr b="0" lang="en-US" sz="1400" spc="-1" strike="noStrike">
                <a:solidFill>
                  <a:schemeClr val="accent3">
                    <a:lumMod val="25000"/>
                  </a:schemeClr>
                </a:solidFill>
                <a:latin typeface="Abadi"/>
              </a:rPr>
              <a:t>for row in df['Outcome']:</a:t>
            </a:r>
            <a:endParaRPr b="0" lang="en-US" sz="1400" spc="-1" strike="noStrike">
              <a:solidFill>
                <a:srgbClr val="000000"/>
              </a:solidFill>
              <a:latin typeface="Arial"/>
            </a:endParaRPr>
          </a:p>
          <a:p>
            <a:pPr marL="432000" indent="0">
              <a:lnSpc>
                <a:spcPct val="100000"/>
              </a:lnSpc>
              <a:buNone/>
              <a:tabLst>
                <a:tab algn="l" pos="0"/>
              </a:tabLst>
            </a:pPr>
            <a:r>
              <a:rPr b="0" lang="en-US" sz="1400" spc="-1" strike="noStrike">
                <a:solidFill>
                  <a:schemeClr val="accent3">
                    <a:lumMod val="25000"/>
                  </a:schemeClr>
                </a:solidFill>
                <a:latin typeface="Abadi"/>
              </a:rPr>
              <a:t>    </a:t>
            </a:r>
            <a:r>
              <a:rPr b="0" lang="en-US" sz="1400" spc="-1" strike="noStrike">
                <a:solidFill>
                  <a:schemeClr val="accent3">
                    <a:lumMod val="25000"/>
                  </a:schemeClr>
                </a:solidFill>
                <a:latin typeface="Abadi"/>
              </a:rPr>
              <a:t>	</a:t>
            </a:r>
            <a:r>
              <a:rPr b="0" lang="en-US" sz="1400" spc="-1" strike="noStrike">
                <a:solidFill>
                  <a:schemeClr val="accent3">
                    <a:lumMod val="25000"/>
                  </a:schemeClr>
                </a:solidFill>
                <a:latin typeface="Abadi"/>
              </a:rPr>
              <a:t>if row in bad_outcomes:</a:t>
            </a:r>
            <a:endParaRPr b="0" lang="en-US" sz="1400" spc="-1" strike="noStrike">
              <a:solidFill>
                <a:srgbClr val="000000"/>
              </a:solidFill>
              <a:latin typeface="Arial"/>
            </a:endParaRPr>
          </a:p>
          <a:p>
            <a:pPr marL="864000" indent="0">
              <a:lnSpc>
                <a:spcPct val="90000"/>
              </a:lnSpc>
              <a:spcBef>
                <a:spcPts val="1134"/>
              </a:spcBef>
              <a:buNone/>
              <a:tabLst>
                <a:tab algn="l" pos="0"/>
              </a:tabLst>
            </a:pPr>
            <a:r>
              <a:rPr b="0" lang="en-US" sz="1400" spc="-1" strike="noStrike">
                <a:solidFill>
                  <a:schemeClr val="accent3">
                    <a:lumMod val="25000"/>
                  </a:schemeClr>
                </a:solidFill>
                <a:latin typeface="Abadi"/>
              </a:rPr>
              <a:t> </a:t>
            </a:r>
            <a:r>
              <a:rPr b="0" lang="en-US" sz="1400" spc="-1" strike="noStrike">
                <a:solidFill>
                  <a:schemeClr val="accent3">
                    <a:lumMod val="25000"/>
                  </a:schemeClr>
                </a:solidFill>
                <a:latin typeface="Abadi"/>
              </a:rPr>
              <a:t>landing_class.append(0)</a:t>
            </a:r>
            <a:endParaRPr b="0" lang="en-US" sz="1400" spc="-1" strike="noStrike">
              <a:solidFill>
                <a:srgbClr val="000000"/>
              </a:solidFill>
              <a:latin typeface="Arial"/>
            </a:endParaRPr>
          </a:p>
          <a:p>
            <a:pPr marL="864000" indent="0">
              <a:lnSpc>
                <a:spcPct val="90000"/>
              </a:lnSpc>
              <a:spcBef>
                <a:spcPts val="1134"/>
              </a:spcBef>
              <a:buNone/>
              <a:tabLst>
                <a:tab algn="l" pos="0"/>
              </a:tabLst>
            </a:pPr>
            <a:r>
              <a:rPr b="0" lang="en-US" sz="1400" spc="-1" strike="noStrike">
                <a:solidFill>
                  <a:schemeClr val="accent3">
                    <a:lumMod val="25000"/>
                  </a:schemeClr>
                </a:solidFill>
                <a:latin typeface="Abadi"/>
              </a:rPr>
              <a:t> </a:t>
            </a:r>
            <a:r>
              <a:rPr b="0" lang="en-US" sz="1400" spc="-1" strike="noStrike">
                <a:solidFill>
                  <a:schemeClr val="accent3">
                    <a:lumMod val="25000"/>
                  </a:schemeClr>
                </a:solidFill>
                <a:latin typeface="Abadi"/>
              </a:rPr>
              <a:t>else:</a:t>
            </a:r>
            <a:endParaRPr b="0" lang="en-US" sz="1400" spc="-1" strike="noStrike">
              <a:solidFill>
                <a:srgbClr val="000000"/>
              </a:solidFill>
              <a:latin typeface="Arial"/>
            </a:endParaRPr>
          </a:p>
          <a:p>
            <a:pPr marL="864000" indent="0">
              <a:lnSpc>
                <a:spcPct val="90000"/>
              </a:lnSpc>
              <a:spcBef>
                <a:spcPts val="1134"/>
              </a:spcBef>
              <a:buNone/>
              <a:tabLst>
                <a:tab algn="l" pos="0"/>
              </a:tabLst>
            </a:pPr>
            <a:r>
              <a:rPr b="0" lang="en-US" sz="1400" spc="-1" strike="noStrike">
                <a:solidFill>
                  <a:schemeClr val="accent3">
                    <a:lumMod val="25000"/>
                  </a:schemeClr>
                </a:solidFill>
                <a:latin typeface="Abadi"/>
              </a:rPr>
              <a:t>   </a:t>
            </a:r>
            <a:r>
              <a:rPr b="0" lang="en-US" sz="1400" spc="-1" strike="noStrike">
                <a:solidFill>
                  <a:schemeClr val="accent3">
                    <a:lumMod val="25000"/>
                  </a:schemeClr>
                </a:solidFill>
                <a:latin typeface="Abadi"/>
              </a:rPr>
              <a:t>landing_class.append(1)</a:t>
            </a:r>
            <a:endParaRPr b="0" lang="en-US" sz="1400" spc="-1" strike="noStrike">
              <a:solidFill>
                <a:srgbClr val="000000"/>
              </a:solidFill>
              <a:latin typeface="Arial"/>
            </a:endParaRPr>
          </a:p>
          <a:p>
            <a:pPr marL="864000" indent="0">
              <a:lnSpc>
                <a:spcPct val="90000"/>
              </a:lnSpc>
              <a:spcBef>
                <a:spcPts val="1134"/>
              </a:spcBef>
              <a:buNone/>
              <a:tabLst>
                <a:tab algn="l" pos="0"/>
              </a:tabLst>
            </a:pPr>
            <a:endParaRPr b="0" lang="en-US" sz="1400" spc="-1" strike="noStrike">
              <a:solidFill>
                <a:srgbClr val="000000"/>
              </a:solidFill>
              <a:latin typeface="Arial"/>
            </a:endParaRPr>
          </a:p>
          <a:p>
            <a:pPr marL="864000" indent="0">
              <a:lnSpc>
                <a:spcPct val="100000"/>
              </a:lnSpc>
              <a:buNone/>
              <a:tabLst>
                <a:tab algn="l" pos="0"/>
              </a:tabLst>
            </a:pPr>
            <a:r>
              <a:rPr b="0" lang="en-US" sz="1200" spc="-1" strike="noStrike" u="sng">
                <a:solidFill>
                  <a:schemeClr val="accent3">
                    <a:lumMod val="25000"/>
                  </a:schemeClr>
                </a:solidFill>
                <a:uFillTx/>
                <a:latin typeface="Abadi"/>
                <a:hlinkClick r:id="rId2"/>
              </a:rPr>
              <a:t>https://github.com/cestevespr/IBM-final/blob/main/IBM-DS0321EN-SkillsNetwork_labs_module_1_L3_labs-jupyter-spacex-data_wrangling_jupyterlite.jupyterlite.ipynb</a:t>
            </a:r>
            <a:endParaRPr b="0" lang="en-US" sz="1200" spc="-1" strike="noStrike">
              <a:solidFill>
                <a:srgbClr val="000000"/>
              </a:solidFill>
              <a:latin typeface="Arial"/>
            </a:endParaRPr>
          </a:p>
          <a:p>
            <a:pPr marL="864000" indent="0">
              <a:lnSpc>
                <a:spcPct val="100000"/>
              </a:lnSpc>
              <a:buNone/>
              <a:tabLst>
                <a:tab algn="l" pos="0"/>
              </a:tabLst>
            </a:pPr>
            <a:endParaRPr b="0" lang="en-US" sz="1200" spc="-1" strike="noStrike">
              <a:solidFill>
                <a:srgbClr val="000000"/>
              </a:solidFill>
              <a:latin typeface="Arial"/>
            </a:endParaRPr>
          </a:p>
          <a:p>
            <a:pPr marL="864000" indent="0">
              <a:lnSpc>
                <a:spcPct val="100000"/>
              </a:lnSpc>
              <a:buNone/>
              <a:tabLst>
                <a:tab algn="l" pos="0"/>
              </a:tabLst>
            </a:pPr>
            <a:endParaRPr b="0" lang="en-US" sz="1800" spc="-1" strike="noStrike">
              <a:solidFill>
                <a:srgbClr val="000000"/>
              </a:solidFill>
              <a:latin typeface="Arial"/>
            </a:endParaRPr>
          </a:p>
          <a:p>
            <a:pPr marL="864000" indent="0">
              <a:lnSpc>
                <a:spcPct val="100000"/>
              </a:lnSpc>
              <a:buNone/>
              <a:tabLst>
                <a:tab algn="l" pos="0"/>
              </a:tabLst>
            </a:pPr>
            <a:endParaRPr b="0" lang="en-US" sz="1800" spc="-1" strike="noStrike">
              <a:solidFill>
                <a:srgbClr val="000000"/>
              </a:solidFill>
              <a:latin typeface="Arial"/>
            </a:endParaRPr>
          </a:p>
          <a:p>
            <a:pPr marL="864000" indent="0">
              <a:lnSpc>
                <a:spcPct val="100000"/>
              </a:lnSpc>
              <a:buNone/>
              <a:tabLst>
                <a:tab algn="l" pos="0"/>
              </a:tabLst>
            </a:pPr>
            <a:endParaRPr b="0" lang="en-US" sz="1800" spc="-1" strike="noStrike">
              <a:solidFill>
                <a:srgbClr val="000000"/>
              </a:solidFill>
              <a:latin typeface="Arial"/>
            </a:endParaRPr>
          </a:p>
        </p:txBody>
      </p:sp>
      <p:sp>
        <p:nvSpPr>
          <p:cNvPr id="2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230" name="" descr=""/>
          <p:cNvPicPr/>
          <p:nvPr/>
        </p:nvPicPr>
        <p:blipFill>
          <a:blip r:embed="rId3"/>
          <a:stretch/>
        </p:blipFill>
        <p:spPr>
          <a:xfrm>
            <a:off x="6629400" y="1568520"/>
            <a:ext cx="5257440" cy="4763160"/>
          </a:xfrm>
          <a:prstGeom prst="rect">
            <a:avLst/>
          </a:prstGeom>
          <a:ln w="0">
            <a:noFill/>
          </a:ln>
        </p:spPr>
      </p:pic>
      <p:sp>
        <p:nvSpPr>
          <p:cNvPr id="3" name="PlaceHolder 2"/>
          <p:cNvSpPr>
            <a:spLocks noGrp="1"/>
          </p:cNvSpPr>
          <p:nvPr>
            <p:ph type="sldNum" idx="2"/>
          </p:nvPr>
        </p:nvSpPr>
        <p:spPr/>
        <p:txBody>
          <a:bodyPr/>
          <a:p>
            <a:fld id="{6A42D714-B7C4-4757-93DD-89DA8227BE1B}"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1825560"/>
            <a:ext cx="9744840" cy="435060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Exploration of the data showing the relationship between flight number/ launch Site, payload/launch site, success rate of each orbit type, flight number/orbit type, the launch successes per year.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u="sng">
                <a:solidFill>
                  <a:schemeClr val="accent3">
                    <a:lumMod val="25000"/>
                  </a:schemeClr>
                </a:solidFill>
                <a:uFillTx/>
                <a:latin typeface="Abadi"/>
                <a:hlinkClick r:id="rId2"/>
              </a:rPr>
              <a:t>https://github.com/cestevespr/IBM-final/blob/main/IBM-DS0321EN-SkillsNetwork_labs_module_2_jupyter-labs-eda-dataviz.ipynb.jupyterlite%20(1).ipynb</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01F2ECE-E219-40DC-9CB6-3A25CE3B3607}"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PlaceHolder 1"/>
          <p:cNvSpPr>
            <a:spLocks noGrp="1"/>
          </p:cNvSpPr>
          <p:nvPr>
            <p:ph/>
          </p:nvPr>
        </p:nvSpPr>
        <p:spPr>
          <a:xfrm>
            <a:off x="770040" y="1806480"/>
            <a:ext cx="9744840" cy="435060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Wrote queries to find out for instance:</a:t>
            </a:r>
            <a:endParaRPr b="0" lang="en-US" sz="2200" spc="-1" strike="noStrike">
              <a:solidFill>
                <a:srgbClr val="000000"/>
              </a:solidFill>
              <a:latin typeface="Arial"/>
            </a:endParaRPr>
          </a:p>
          <a:p>
            <a:pPr marL="432000" indent="-324000">
              <a:lnSpc>
                <a:spcPct val="100000"/>
              </a:lnSpc>
              <a:spcBef>
                <a:spcPts val="1400"/>
              </a:spcBef>
              <a:buClr>
                <a:srgbClr val="292929"/>
              </a:buClr>
              <a:buFont typeface="Wingdings" charset="2"/>
              <a:buChar char=""/>
              <a:tabLst>
                <a:tab algn="l" pos="0"/>
              </a:tabLst>
            </a:pPr>
            <a:r>
              <a:rPr b="0" lang="en-US" sz="2200" spc="-1" strike="noStrike">
                <a:solidFill>
                  <a:schemeClr val="accent3">
                    <a:lumMod val="25000"/>
                  </a:schemeClr>
                </a:solidFill>
                <a:latin typeface="Abadi"/>
              </a:rPr>
              <a:t>The names of all distinct launch sites in the space mission.</a:t>
            </a:r>
            <a:endParaRPr b="0" lang="en-US" sz="2200" spc="-1" strike="noStrike">
              <a:solidFill>
                <a:srgbClr val="000000"/>
              </a:solidFill>
              <a:latin typeface="Arial"/>
            </a:endParaRPr>
          </a:p>
          <a:p>
            <a:pPr marL="432000" indent="-324000">
              <a:lnSpc>
                <a:spcPct val="100000"/>
              </a:lnSpc>
              <a:spcBef>
                <a:spcPts val="1400"/>
              </a:spcBef>
              <a:buClr>
                <a:srgbClr val="292929"/>
              </a:buClr>
              <a:buFont typeface="Wingdings" charset="2"/>
              <a:buChar char=""/>
              <a:tabLst>
                <a:tab algn="l" pos="0"/>
              </a:tabLst>
            </a:pPr>
            <a:r>
              <a:rPr b="0" lang="en-US" sz="2200" spc="-1" strike="noStrike">
                <a:solidFill>
                  <a:schemeClr val="accent3">
                    <a:lumMod val="25000"/>
                  </a:schemeClr>
                </a:solidFill>
                <a:latin typeface="Abadi"/>
              </a:rPr>
              <a:t>The total payload mass carried by boosters launched by NASA</a:t>
            </a:r>
            <a:endParaRPr b="0" lang="en-US" sz="2200" spc="-1" strike="noStrike">
              <a:solidFill>
                <a:srgbClr val="000000"/>
              </a:solidFill>
              <a:latin typeface="Arial"/>
            </a:endParaRPr>
          </a:p>
          <a:p>
            <a:pPr marL="432000" indent="-324000">
              <a:lnSpc>
                <a:spcPct val="100000"/>
              </a:lnSpc>
              <a:spcBef>
                <a:spcPts val="1400"/>
              </a:spcBef>
              <a:buClr>
                <a:srgbClr val="292929"/>
              </a:buClr>
              <a:buFont typeface="Wingdings" charset="2"/>
              <a:buChar char=""/>
              <a:tabLst>
                <a:tab algn="l" pos="0"/>
              </a:tabLst>
            </a:pPr>
            <a:r>
              <a:rPr b="0" lang="en-US" sz="2200" spc="-1" strike="noStrike">
                <a:solidFill>
                  <a:schemeClr val="accent3">
                    <a:lumMod val="25000"/>
                  </a:schemeClr>
                </a:solidFill>
                <a:latin typeface="Abadi"/>
              </a:rPr>
              <a:t>The average payload mass carried by the specified booster model: F9 v1.1</a:t>
            </a:r>
            <a:endParaRPr b="0" lang="en-US" sz="2200" spc="-1" strike="noStrike">
              <a:solidFill>
                <a:srgbClr val="000000"/>
              </a:solidFill>
              <a:latin typeface="Arial"/>
            </a:endParaRPr>
          </a:p>
          <a:p>
            <a:pPr marL="432000" indent="-324000">
              <a:lnSpc>
                <a:spcPct val="100000"/>
              </a:lnSpc>
              <a:spcBef>
                <a:spcPts val="1400"/>
              </a:spcBef>
              <a:buClr>
                <a:srgbClr val="292929"/>
              </a:buClr>
              <a:buFont typeface="Wingdings" charset="2"/>
              <a:buChar char=""/>
              <a:tabLst>
                <a:tab algn="l" pos="0"/>
              </a:tabLst>
            </a:pPr>
            <a:r>
              <a:rPr b="0" lang="en-US" sz="2200" spc="-1" strike="noStrike">
                <a:solidFill>
                  <a:schemeClr val="accent3">
                    <a:lumMod val="25000"/>
                  </a:schemeClr>
                </a:solidFill>
                <a:latin typeface="Abadi"/>
              </a:rPr>
              <a:t>The breakdown of the successful and failed mission outcomes</a:t>
            </a:r>
            <a:endParaRPr b="0" lang="en-US" sz="2200" spc="-1" strike="noStrike">
              <a:solidFill>
                <a:srgbClr val="000000"/>
              </a:solidFill>
              <a:latin typeface="Arial"/>
            </a:endParaRPr>
          </a:p>
          <a:p>
            <a:pPr marL="432000" indent="-324000">
              <a:lnSpc>
                <a:spcPct val="100000"/>
              </a:lnSpc>
              <a:spcBef>
                <a:spcPts val="1400"/>
              </a:spcBef>
              <a:buClr>
                <a:srgbClr val="292929"/>
              </a:buClr>
              <a:buFont typeface="Wingdings" charset="2"/>
              <a:buChar char=""/>
              <a:tabLst>
                <a:tab algn="l" pos="0"/>
              </a:tabLst>
            </a:pPr>
            <a:r>
              <a:rPr b="0" lang="en-US" sz="2200" spc="-1" strike="noStrike">
                <a:solidFill>
                  <a:schemeClr val="accent3">
                    <a:lumMod val="25000"/>
                  </a:schemeClr>
                </a:solidFill>
                <a:latin typeface="Abadi"/>
              </a:rPr>
              <a:t>Failed landings on drone ship; along with their booster version and location of launch.</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3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AC47D9E-E733-4C8C-9970-E6075C6AA4B9}"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PlaceHolder 1"/>
          <p:cNvSpPr>
            <a:spLocks noGrp="1"/>
          </p:cNvSpPr>
          <p:nvPr>
            <p:ph/>
          </p:nvPr>
        </p:nvSpPr>
        <p:spPr>
          <a:xfrm>
            <a:off x="838080" y="1874880"/>
            <a:ext cx="10514880" cy="4350600"/>
          </a:xfrm>
          <a:prstGeom prst="rect">
            <a:avLst/>
          </a:prstGeom>
          <a:noFill/>
          <a:ln w="0">
            <a:noFill/>
          </a:ln>
        </p:spPr>
        <p:txBody>
          <a:bodyPr lIns="90000" rIns="90000" tIns="45000" bIns="45000" anchor="t">
            <a:normAutofit fontScale="76000"/>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assigned the feature launch outcomes (failure or success) to class 0 and 1.i.e., 0 for failure, and 1 for success.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Using the color-labeled marker clusters, we identified which launch sites have relatively high success rate.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calculated the distances between a launch site to its proximities. We answered some question for instance:</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Are launch sites near railways, highways and coastlines.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Do launch sites keep certain distance away from cities.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https://github.com/cestevespr/IBM-final/blob/main/IBM-DS0321EN-SkillsNetwork_labs_module_3_lab_jupyter_launch_site_location.jupyterlite.ipynb</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3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FF86B42-3F0E-41DC-A97B-312C2F2E338E}"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Built an interactive dashboard with Plotly dash</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Plotted pie charts showing the total launches by a certain sites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plotted scatter graph showing the different relationships from payload, location, and orbit to discern to landing percentages.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https://github.com/cestevespr/IBM-final/blob/main/IBM-DS0321EN-SkillsNetwork_labs_module_2_jupyter-labs-eda-dataviz.ipynb.jupyterlite%20(1).ipynb</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3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20183479-EEC8-4E73-9330-1B8E051D45B1}"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fontScale="85000"/>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parsed the data using numpy, seaborn, scikit, and pandas, transformed the data, by randomly splitting our data into training and testing environments.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built different machine learning models and fine tuned them through the usage of different python API’s.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worked toward finding the best accuracy and utilized that as the metric for our testing. We also improved the model using feature engineering and different algorithm manipulation.</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https://github.com/cestevespr/IBM-final/blob/main/IBM-DS0321EN-SkillsNetwork_labs_module_4_SpaceX_Machine_Learning_Prediction_Part_5.jupyterlite.ipynb</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4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B0015B4-A661-497D-8471-0C3E07C68EEE}"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Exploratory data analysis 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Interactive analytics demo in screenshots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Predictive analysis results</a:t>
            </a:r>
            <a:endParaRPr b="0" lang="en-US" sz="2200" spc="-1" strike="noStrike">
              <a:solidFill>
                <a:srgbClr val="000000"/>
              </a:solidFill>
              <a:latin typeface="Arial"/>
            </a:endParaRPr>
          </a:p>
          <a:p>
            <a:pPr>
              <a:lnSpc>
                <a:spcPct val="90000"/>
              </a:lnSpc>
              <a:spcBef>
                <a:spcPts val="499"/>
              </a:spcBef>
            </a:pPr>
            <a:endParaRPr b="0" lang="en-US" sz="1800" spc="-1" strike="noStrike">
              <a:solidFill>
                <a:srgbClr val="000000"/>
              </a:solidFill>
              <a:latin typeface="Arial"/>
            </a:endParaRPr>
          </a:p>
          <a:p>
            <a:pPr marL="457200">
              <a:lnSpc>
                <a:spcPct val="90000"/>
              </a:lnSpc>
              <a:spcBef>
                <a:spcPts val="499"/>
              </a:spcBef>
              <a:tabLst>
                <a:tab algn="l" pos="0"/>
              </a:tabLst>
            </a:pPr>
            <a:endParaRPr b="0" lang="en-US" sz="1800" spc="-1" strike="noStrike">
              <a:solidFill>
                <a:srgbClr val="000000"/>
              </a:solidFill>
              <a:latin typeface="Arial"/>
            </a:endParaRPr>
          </a:p>
        </p:txBody>
      </p:sp>
      <p:sp>
        <p:nvSpPr>
          <p:cNvPr id="24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254DEE55-D263-44E9-A646-26FA4877D635}"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PlaceHolder 1"/>
          <p:cNvSpPr>
            <a:spLocks noGrp="1"/>
          </p:cNvSpPr>
          <p:nvPr>
            <p:ph/>
          </p:nvPr>
        </p:nvSpPr>
        <p:spPr>
          <a:xfrm>
            <a:off x="865080" y="2360880"/>
            <a:ext cx="9650160" cy="3810960"/>
          </a:xfrm>
          <a:prstGeom prst="rect">
            <a:avLst/>
          </a:prstGeom>
          <a:noFill/>
          <a:ln w="0">
            <a:noFill/>
          </a:ln>
        </p:spPr>
        <p:txBody>
          <a:bodyPr lIns="90000" rIns="90000" tIns="45000" bIns="45000" anchor="t">
            <a:normAutofit/>
          </a:bodyPr>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r>
              <a:rPr b="0" lang="en-CA" sz="2200" spc="-1" strike="noStrike">
                <a:solidFill>
                  <a:schemeClr val="accent3">
                    <a:lumMod val="25000"/>
                  </a:schemeClr>
                </a:solidFill>
                <a:latin typeface="Abadi"/>
              </a:rPr>
              <a:t> </a:t>
            </a:r>
            <a:endParaRPr b="0" lang="en-US" sz="2200" spc="-1" strike="noStrike">
              <a:solidFill>
                <a:srgbClr val="000000"/>
              </a:solidFill>
              <a:latin typeface="Arial"/>
            </a:endParaRPr>
          </a:p>
          <a:p>
            <a:pPr marL="228600" indent="0">
              <a:lnSpc>
                <a:spcPct val="100000"/>
              </a:lnSpc>
              <a:spcBef>
                <a:spcPts val="1400"/>
              </a:spcBef>
              <a:buNone/>
              <a:tabLst>
                <a:tab algn="l" pos="0"/>
              </a:tabLst>
            </a:pPr>
            <a:r>
              <a:rPr b="0" lang="en-CA" sz="2200" spc="-1" strike="noStrike">
                <a:solidFill>
                  <a:schemeClr val="accent3">
                    <a:lumMod val="25000"/>
                  </a:schemeClr>
                </a:solidFill>
                <a:latin typeface="Abadi"/>
              </a:rPr>
              <a:t> </a:t>
            </a: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tabLst>
                <a:tab algn="l" pos="0"/>
              </a:tabLst>
            </a:pPr>
            <a:r>
              <a:rPr b="0" lang="en-US" sz="2200" spc="-1" strike="noStrike">
                <a:solidFill>
                  <a:schemeClr val="accent3">
                    <a:lumMod val="25000"/>
                  </a:schemeClr>
                </a:solidFill>
                <a:latin typeface="Abadi"/>
              </a:rPr>
              <a:t>From the plot, we found that the larger the flight amount at a launch site, the greater the success rate at a launch site.</a:t>
            </a:r>
            <a:endParaRPr b="0" lang="en-US" sz="2200" spc="-1" strike="noStrike">
              <a:solidFill>
                <a:srgbClr val="000000"/>
              </a:solidFill>
              <a:latin typeface="Arial"/>
            </a:endParaRPr>
          </a:p>
        </p:txBody>
      </p:sp>
      <p:sp>
        <p:nvSpPr>
          <p:cNvPr id="24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46" name="Picture 21" descr=""/>
          <p:cNvPicPr/>
          <p:nvPr/>
        </p:nvPicPr>
        <p:blipFill>
          <a:blip r:embed="rId2"/>
          <a:stretch/>
        </p:blipFill>
        <p:spPr>
          <a:xfrm>
            <a:off x="799200" y="1600200"/>
            <a:ext cx="9716040" cy="2514240"/>
          </a:xfrm>
          <a:prstGeom prst="rect">
            <a:avLst/>
          </a:prstGeom>
          <a:ln w="0">
            <a:noFill/>
          </a:ln>
        </p:spPr>
      </p:pic>
      <p:sp>
        <p:nvSpPr>
          <p:cNvPr id="3" name="PlaceHolder 2"/>
          <p:cNvSpPr>
            <a:spLocks noGrp="1"/>
          </p:cNvSpPr>
          <p:nvPr>
            <p:ph type="sldNum" idx="2"/>
          </p:nvPr>
        </p:nvSpPr>
        <p:spPr/>
        <p:txBody>
          <a:bodyPr/>
          <a:p>
            <a:fld id="{F8FDBD06-B72E-4AFE-90BA-3462E0B17197}"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PlaceHolder 1"/>
          <p:cNvSpPr>
            <a:spLocks noGrp="1"/>
          </p:cNvSpPr>
          <p:nvPr>
            <p:ph/>
          </p:nvPr>
        </p:nvSpPr>
        <p:spPr>
          <a:xfrm>
            <a:off x="685800" y="4800600"/>
            <a:ext cx="10058040" cy="1599840"/>
          </a:xfrm>
          <a:prstGeom prst="rect">
            <a:avLst/>
          </a:prstGeom>
          <a:noFill/>
          <a:ln w="0">
            <a:noFill/>
          </a:ln>
        </p:spPr>
        <p:txBody>
          <a:bodyPr lIns="90000" rIns="90000" tIns="45000" bIns="45000" anchor="t">
            <a:normAutofit/>
          </a:bodyPr>
          <a:p>
            <a:pPr marL="228600" indent="0">
              <a:lnSpc>
                <a:spcPct val="100000"/>
              </a:lnSpc>
              <a:spcBef>
                <a:spcPts val="1400"/>
              </a:spcBef>
              <a:buNone/>
              <a:tabLst>
                <a:tab algn="l" pos="0"/>
              </a:tabLst>
            </a:pPr>
            <a:r>
              <a:rPr b="0" lang="en-CA" sz="2200" spc="-1" strike="noStrike">
                <a:solidFill>
                  <a:schemeClr val="accent3">
                    <a:lumMod val="25000"/>
                  </a:schemeClr>
                </a:solidFill>
                <a:latin typeface="Abadi"/>
              </a:rPr>
              <a:t>From the plot, we found that the larger the flight amount at a launch site, the greater the success rate at a launch site.</a:t>
            </a: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4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249" name="Picture 3" descr=""/>
          <p:cNvPicPr/>
          <p:nvPr/>
        </p:nvPicPr>
        <p:blipFill>
          <a:blip r:embed="rId2"/>
          <a:stretch/>
        </p:blipFill>
        <p:spPr>
          <a:xfrm>
            <a:off x="685800" y="1371600"/>
            <a:ext cx="10058040" cy="3281400"/>
          </a:xfrm>
          <a:prstGeom prst="rect">
            <a:avLst/>
          </a:prstGeom>
          <a:ln w="0">
            <a:noFill/>
          </a:ln>
        </p:spPr>
      </p:pic>
      <p:sp>
        <p:nvSpPr>
          <p:cNvPr id="3" name="PlaceHolder 2"/>
          <p:cNvSpPr>
            <a:spLocks noGrp="1"/>
          </p:cNvSpPr>
          <p:nvPr>
            <p:ph type="sldNum" idx="2"/>
          </p:nvPr>
        </p:nvSpPr>
        <p:spPr/>
        <p:txBody>
          <a:bodyPr/>
          <a:p>
            <a:fld id="{F1B3857F-4000-493A-B80C-522403B843AA}"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PlaceHolder 1"/>
          <p:cNvSpPr>
            <a:spLocks noGrp="1"/>
          </p:cNvSpPr>
          <p:nvPr>
            <p:ph type="sldNum" idx="11"/>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78E8A9E6-AA53-4764-83C2-871334B8852B}"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206"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en-US" sz="2200" spc="-1" strike="noStrike">
              <a:solidFill>
                <a:srgbClr val="000000"/>
              </a:solidFill>
              <a:latin typeface="Arial"/>
            </a:endParaRPr>
          </a:p>
        </p:txBody>
      </p:sp>
      <p:sp>
        <p:nvSpPr>
          <p:cNvPr id="20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PlaceHolder 1"/>
          <p:cNvSpPr>
            <a:spLocks noGrp="1"/>
          </p:cNvSpPr>
          <p:nvPr>
            <p:ph/>
          </p:nvPr>
        </p:nvSpPr>
        <p:spPr>
          <a:xfrm>
            <a:off x="770040" y="2082240"/>
            <a:ext cx="10202400" cy="3810960"/>
          </a:xfrm>
          <a:prstGeom prst="rect">
            <a:avLst/>
          </a:prstGeom>
          <a:noFill/>
          <a:ln w="0">
            <a:noFill/>
          </a:ln>
        </p:spPr>
        <p:txBody>
          <a:bodyPr lIns="90000" rIns="90000" tIns="45000" bIns="45000" anchor="t">
            <a:normAutofit/>
          </a:bodyPr>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r>
              <a:rPr b="0" lang="en-US" sz="2200" spc="-1" strike="noStrike">
                <a:solidFill>
                  <a:schemeClr val="accent3">
                    <a:lumMod val="25000"/>
                  </a:schemeClr>
                </a:solidFill>
                <a:latin typeface="Abadi"/>
              </a:rPr>
              <a:t>From the plot, we can see that ES-L1, GEO, HEO, SSO, VLEO had the most success rate.</a:t>
            </a:r>
            <a:endParaRPr b="0" lang="en-US" sz="2200" spc="-1" strike="noStrike">
              <a:solidFill>
                <a:srgbClr val="000000"/>
              </a:solidFill>
              <a:latin typeface="Arial"/>
            </a:endParaRPr>
          </a:p>
        </p:txBody>
      </p:sp>
      <p:sp>
        <p:nvSpPr>
          <p:cNvPr id="25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252" name="" descr=""/>
          <p:cNvPicPr/>
          <p:nvPr/>
        </p:nvPicPr>
        <p:blipFill>
          <a:blip r:embed="rId2"/>
          <a:stretch/>
        </p:blipFill>
        <p:spPr>
          <a:xfrm>
            <a:off x="770040" y="1600200"/>
            <a:ext cx="10272960" cy="2742840"/>
          </a:xfrm>
          <a:prstGeom prst="rect">
            <a:avLst/>
          </a:prstGeom>
          <a:ln w="0">
            <a:noFill/>
          </a:ln>
        </p:spPr>
      </p:pic>
      <p:sp>
        <p:nvSpPr>
          <p:cNvPr id="3" name="PlaceHolder 2"/>
          <p:cNvSpPr>
            <a:spLocks noGrp="1"/>
          </p:cNvSpPr>
          <p:nvPr>
            <p:ph type="sldNum" idx="2"/>
          </p:nvPr>
        </p:nvSpPr>
        <p:spPr/>
        <p:txBody>
          <a:bodyPr/>
          <a:p>
            <a:fld id="{AD442925-38D8-4312-991A-0B2839C73E5A}"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p:nvPr>
        </p:nvSpPr>
        <p:spPr>
          <a:xfrm>
            <a:off x="770040" y="2069640"/>
            <a:ext cx="9973800" cy="901800"/>
          </a:xfrm>
          <a:prstGeom prst="rect">
            <a:avLst/>
          </a:prstGeom>
          <a:noFill/>
          <a:ln w="0">
            <a:noFill/>
          </a:ln>
        </p:spPr>
        <p:txBody>
          <a:bodyPr lIns="90000" rIns="90000" tIns="45000" bIns="45000" anchor="t">
            <a:normAutofit fontScale="84000"/>
          </a:bodyPr>
          <a:p>
            <a:pPr marL="191520" indent="0">
              <a:lnSpc>
                <a:spcPct val="100000"/>
              </a:lnSpc>
              <a:spcBef>
                <a:spcPts val="1400"/>
              </a:spcBef>
              <a:buNone/>
              <a:tabLst>
                <a:tab algn="l" pos="0"/>
              </a:tabLst>
            </a:pPr>
            <a:r>
              <a:rPr b="0" lang="en-US" sz="2200" spc="-1" strike="noStrike">
                <a:solidFill>
                  <a:schemeClr val="accent3">
                    <a:lumMod val="25000"/>
                  </a:schemeClr>
                </a:solidFill>
                <a:latin typeface="Abadi"/>
              </a:rPr>
              <a:t>We observe that in the LEO orbit, success is related to the number of flights. Conversely, there is no relationship between flight number and orbit for the GTO. </a:t>
            </a:r>
            <a:endParaRPr b="0" lang="en-US" sz="2200" spc="-1" strike="noStrike">
              <a:solidFill>
                <a:srgbClr val="000000"/>
              </a:solidFill>
              <a:latin typeface="Arial"/>
            </a:endParaRPr>
          </a:p>
          <a:p>
            <a:pPr marL="191520" indent="0">
              <a:lnSpc>
                <a:spcPct val="100000"/>
              </a:lnSpc>
              <a:spcBef>
                <a:spcPts val="1400"/>
              </a:spcBef>
              <a:buNone/>
              <a:tabLst>
                <a:tab algn="l" pos="0"/>
              </a:tabLst>
            </a:pPr>
            <a:endParaRPr b="0" lang="en-US" sz="2200" spc="-1" strike="noStrike">
              <a:solidFill>
                <a:srgbClr val="000000"/>
              </a:solidFill>
              <a:latin typeface="Arial"/>
            </a:endParaRPr>
          </a:p>
          <a:p>
            <a:pPr marL="191520"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55" name="Picture 5" descr=""/>
          <p:cNvPicPr/>
          <p:nvPr/>
        </p:nvPicPr>
        <p:blipFill>
          <a:blip r:embed="rId2"/>
          <a:stretch/>
        </p:blipFill>
        <p:spPr>
          <a:xfrm>
            <a:off x="685800" y="3429000"/>
            <a:ext cx="10129680" cy="2579760"/>
          </a:xfrm>
          <a:prstGeom prst="rect">
            <a:avLst/>
          </a:prstGeom>
          <a:ln w="0">
            <a:noFill/>
          </a:ln>
        </p:spPr>
      </p:pic>
      <p:sp>
        <p:nvSpPr>
          <p:cNvPr id="3" name="PlaceHolder 2"/>
          <p:cNvSpPr>
            <a:spLocks noGrp="1"/>
          </p:cNvSpPr>
          <p:nvPr>
            <p:ph type="sldNum" idx="2"/>
          </p:nvPr>
        </p:nvSpPr>
        <p:spPr/>
        <p:txBody>
          <a:bodyPr/>
          <a:p>
            <a:fld id="{2D317D7F-FD54-46C5-99AC-04F458E79337}"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2057400"/>
            <a:ext cx="9973800" cy="1371240"/>
          </a:xfrm>
          <a:prstGeom prst="rect">
            <a:avLst/>
          </a:prstGeom>
          <a:noFill/>
          <a:ln w="0">
            <a:noFill/>
          </a:ln>
        </p:spPr>
        <p:txBody>
          <a:bodyPr lIns="90000" rIns="90000" tIns="45000" bIns="45000" anchor="t">
            <a:normAutofit/>
          </a:bodyPr>
          <a:p>
            <a:pPr marL="228600" indent="0">
              <a:lnSpc>
                <a:spcPct val="100000"/>
              </a:lnSpc>
              <a:spcBef>
                <a:spcPts val="1400"/>
              </a:spcBef>
              <a:buNone/>
              <a:tabLst>
                <a:tab algn="l" pos="0"/>
              </a:tabLst>
            </a:pPr>
            <a:r>
              <a:rPr b="0" lang="en-US" sz="2200" spc="-1" strike="noStrike">
                <a:solidFill>
                  <a:schemeClr val="accent3">
                    <a:lumMod val="25000"/>
                  </a:schemeClr>
                </a:solidFill>
                <a:latin typeface="Abadi"/>
              </a:rPr>
              <a:t>With heavy payloads, the successful landing are more likely for PO, LEO and ISS orbits</a:t>
            </a: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5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58" name="Picture 4" descr=""/>
          <p:cNvPicPr/>
          <p:nvPr/>
        </p:nvPicPr>
        <p:blipFill>
          <a:blip r:embed="rId2"/>
          <a:stretch/>
        </p:blipFill>
        <p:spPr>
          <a:xfrm>
            <a:off x="457200" y="3060360"/>
            <a:ext cx="10515240" cy="2425680"/>
          </a:xfrm>
          <a:prstGeom prst="rect">
            <a:avLst/>
          </a:prstGeom>
          <a:ln w="0">
            <a:noFill/>
          </a:ln>
        </p:spPr>
      </p:pic>
      <p:sp>
        <p:nvSpPr>
          <p:cNvPr id="3" name="PlaceHolder 2"/>
          <p:cNvSpPr>
            <a:spLocks noGrp="1"/>
          </p:cNvSpPr>
          <p:nvPr>
            <p:ph type="sldNum" idx="2"/>
          </p:nvPr>
        </p:nvSpPr>
        <p:spPr/>
        <p:txBody>
          <a:bodyPr/>
          <a:p>
            <a:fld id="{B3BA45B0-BE09-4013-9230-F57F20A10596}"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All of the unique launch sites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 from SPACEXTBL where LAUNCH_SITE like 'CCA%' fetch first 5 row only</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6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261" name="" descr=""/>
          <p:cNvPicPr/>
          <p:nvPr/>
        </p:nvPicPr>
        <p:blipFill>
          <a:blip r:embed="rId2"/>
          <a:stretch/>
        </p:blipFill>
        <p:spPr>
          <a:xfrm>
            <a:off x="2514600" y="3429000"/>
            <a:ext cx="2057040" cy="2343600"/>
          </a:xfrm>
          <a:prstGeom prst="rect">
            <a:avLst/>
          </a:prstGeom>
          <a:ln w="0">
            <a:noFill/>
          </a:ln>
        </p:spPr>
      </p:pic>
      <p:sp>
        <p:nvSpPr>
          <p:cNvPr id="3" name="PlaceHolder 2"/>
          <p:cNvSpPr>
            <a:spLocks noGrp="1"/>
          </p:cNvSpPr>
          <p:nvPr>
            <p:ph type="sldNum" idx="2"/>
          </p:nvPr>
        </p:nvSpPr>
        <p:spPr/>
        <p:txBody>
          <a:bodyPr/>
          <a:p>
            <a:fld id="{1203671D-8E7E-4F99-A21F-1A35C22DC66D}"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5 records where launch sites begin with `CCA`</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6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64" name="" descr=""/>
          <p:cNvPicPr/>
          <p:nvPr/>
        </p:nvPicPr>
        <p:blipFill>
          <a:blip r:embed="rId2"/>
          <a:stretch/>
        </p:blipFill>
        <p:spPr>
          <a:xfrm>
            <a:off x="929520" y="2907720"/>
            <a:ext cx="8214120" cy="3268440"/>
          </a:xfrm>
          <a:prstGeom prst="rect">
            <a:avLst/>
          </a:prstGeom>
          <a:ln w="0">
            <a:noFill/>
          </a:ln>
        </p:spPr>
      </p:pic>
      <p:sp>
        <p:nvSpPr>
          <p:cNvPr id="3" name="PlaceHolder 2"/>
          <p:cNvSpPr>
            <a:spLocks noGrp="1"/>
          </p:cNvSpPr>
          <p:nvPr>
            <p:ph type="sldNum" idx="2"/>
          </p:nvPr>
        </p:nvSpPr>
        <p:spPr/>
        <p:txBody>
          <a:bodyPr/>
          <a:p>
            <a:fld id="{ACB5F0C9-1964-4AEE-B441-0DEC408BB18E}"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Total payload mass is 45596</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sum(PAYLOAD_MASS__KG_) from SPACEXTBL where CUSTOMER = 'NASA (CRS)'</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6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67" name="" descr=""/>
          <p:cNvPicPr/>
          <p:nvPr/>
        </p:nvPicPr>
        <p:blipFill>
          <a:blip r:embed="rId2"/>
          <a:stretch/>
        </p:blipFill>
        <p:spPr>
          <a:xfrm>
            <a:off x="1828800" y="3657600"/>
            <a:ext cx="6982560" cy="2487240"/>
          </a:xfrm>
          <a:prstGeom prst="rect">
            <a:avLst/>
          </a:prstGeom>
          <a:ln w="0">
            <a:noFill/>
          </a:ln>
        </p:spPr>
      </p:pic>
      <p:sp>
        <p:nvSpPr>
          <p:cNvPr id="3" name="PlaceHolder 2"/>
          <p:cNvSpPr>
            <a:spLocks noGrp="1"/>
          </p:cNvSpPr>
          <p:nvPr>
            <p:ph type="sldNum" idx="2"/>
          </p:nvPr>
        </p:nvSpPr>
        <p:spPr/>
        <p:txBody>
          <a:bodyPr/>
          <a:p>
            <a:fld id="{6E34010E-CC10-49A7-9426-AA5D2CD9BF1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Average payload Mass is 2928.4 Kg</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avg(PAYLOAD_MASS__KG_) from SPACEXTBL where BOOSTER_VERSION = 'F9 v1.1'</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6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270" name="" descr=""/>
          <p:cNvPicPr/>
          <p:nvPr/>
        </p:nvPicPr>
        <p:blipFill>
          <a:blip r:embed="rId2"/>
          <a:stretch/>
        </p:blipFill>
        <p:spPr>
          <a:xfrm>
            <a:off x="1143000" y="3657600"/>
            <a:ext cx="7009920" cy="2520360"/>
          </a:xfrm>
          <a:prstGeom prst="rect">
            <a:avLst/>
          </a:prstGeom>
          <a:ln w="0">
            <a:noFill/>
          </a:ln>
        </p:spPr>
      </p:pic>
      <p:sp>
        <p:nvSpPr>
          <p:cNvPr id="3" name="PlaceHolder 2"/>
          <p:cNvSpPr>
            <a:spLocks noGrp="1"/>
          </p:cNvSpPr>
          <p:nvPr>
            <p:ph type="sldNum" idx="2"/>
          </p:nvPr>
        </p:nvSpPr>
        <p:spPr/>
        <p:txBody>
          <a:bodyPr/>
          <a:p>
            <a:fld id="{DBFB061A-CBED-4B5A-9578-C62E943BD32C}"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1" name="PlaceHolder 1"/>
          <p:cNvSpPr>
            <a:spLocks noGrp="1"/>
          </p:cNvSpPr>
          <p:nvPr>
            <p:ph/>
          </p:nvPr>
        </p:nvSpPr>
        <p:spPr>
          <a:xfrm>
            <a:off x="770040" y="1825560"/>
            <a:ext cx="768780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First successful landing dat is December 22</a:t>
            </a:r>
            <a:r>
              <a:rPr b="0" lang="en-US" sz="2200" spc="-1" strike="noStrike" baseline="33000">
                <a:solidFill>
                  <a:schemeClr val="accent3">
                    <a:lumMod val="25000"/>
                  </a:schemeClr>
                </a:solidFill>
                <a:latin typeface="Abadi"/>
              </a:rPr>
              <a:t>nd</a:t>
            </a:r>
            <a:r>
              <a:rPr b="0" lang="en-US" sz="2200" spc="-1" strike="noStrike">
                <a:solidFill>
                  <a:schemeClr val="accent3">
                    <a:lumMod val="25000"/>
                  </a:schemeClr>
                </a:solidFill>
                <a:latin typeface="Abadi"/>
              </a:rPr>
              <a:t>, 2015</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min(date) from SPACEXTBL where Landing _Outcome = 'Success (ground pad)'</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7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273" name="" descr=""/>
          <p:cNvPicPr/>
          <p:nvPr/>
        </p:nvPicPr>
        <p:blipFill>
          <a:blip r:embed="rId2"/>
          <a:stretch/>
        </p:blipFill>
        <p:spPr>
          <a:xfrm>
            <a:off x="7948080" y="4328640"/>
            <a:ext cx="2338560" cy="928800"/>
          </a:xfrm>
          <a:prstGeom prst="rect">
            <a:avLst/>
          </a:prstGeom>
          <a:ln w="0">
            <a:noFill/>
          </a:ln>
        </p:spPr>
      </p:pic>
      <p:sp>
        <p:nvSpPr>
          <p:cNvPr id="3" name="PlaceHolder 2"/>
          <p:cNvSpPr>
            <a:spLocks noGrp="1"/>
          </p:cNvSpPr>
          <p:nvPr>
            <p:ph type="sldNum" idx="2"/>
          </p:nvPr>
        </p:nvSpPr>
        <p:spPr/>
        <p:txBody>
          <a:bodyPr/>
          <a:p>
            <a:fld id="{D70B651C-6F62-47FC-BD97-93C244B627EB}"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770040" y="1825560"/>
            <a:ext cx="677340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BOOSTER_VERSION from SPACEXTBL where LANDING_OUTCOME ='Success (drone ship)' and PAYLOAD_MASS__KG_ BETWEEN 4000 AND 6000</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276" name="" descr=""/>
          <p:cNvPicPr/>
          <p:nvPr/>
        </p:nvPicPr>
        <p:blipFill>
          <a:blip r:embed="rId2"/>
          <a:stretch/>
        </p:blipFill>
        <p:spPr>
          <a:xfrm>
            <a:off x="8199360" y="2971800"/>
            <a:ext cx="2087280" cy="2262960"/>
          </a:xfrm>
          <a:prstGeom prst="rect">
            <a:avLst/>
          </a:prstGeom>
          <a:ln w="0">
            <a:noFill/>
          </a:ln>
        </p:spPr>
      </p:pic>
      <p:sp>
        <p:nvSpPr>
          <p:cNvPr id="3" name="PlaceHolder 2"/>
          <p:cNvSpPr>
            <a:spLocks noGrp="1"/>
          </p:cNvSpPr>
          <p:nvPr>
            <p:ph type="sldNum" idx="2"/>
          </p:nvPr>
        </p:nvSpPr>
        <p:spPr/>
        <p:txBody>
          <a:bodyPr/>
          <a:p>
            <a:fld id="{8D037312-3582-424F-BF58-A05E26CB8B4A}"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Mission_Outcome, count(Mission_Outcome) as count from SPACEXTBL group by Mission_Outcome</a:t>
            </a:r>
            <a:endParaRPr b="0" lang="en-US" sz="2200" spc="-1" strike="noStrike">
              <a:solidFill>
                <a:srgbClr val="000000"/>
              </a:solidFill>
              <a:latin typeface="Arial"/>
            </a:endParaRPr>
          </a:p>
        </p:txBody>
      </p:sp>
      <p:sp>
        <p:nvSpPr>
          <p:cNvPr id="27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279" name="" descr=""/>
          <p:cNvPicPr/>
          <p:nvPr/>
        </p:nvPicPr>
        <p:blipFill>
          <a:blip r:embed="rId2"/>
          <a:stretch/>
        </p:blipFill>
        <p:spPr>
          <a:xfrm>
            <a:off x="2156400" y="3578400"/>
            <a:ext cx="6987240" cy="2597760"/>
          </a:xfrm>
          <a:prstGeom prst="rect">
            <a:avLst/>
          </a:prstGeom>
          <a:ln w="0">
            <a:noFill/>
          </a:ln>
        </p:spPr>
      </p:pic>
      <p:sp>
        <p:nvSpPr>
          <p:cNvPr id="3" name="PlaceHolder 2"/>
          <p:cNvSpPr>
            <a:spLocks noGrp="1"/>
          </p:cNvSpPr>
          <p:nvPr>
            <p:ph type="sldNum" idx="2"/>
          </p:nvPr>
        </p:nvSpPr>
        <p:spPr/>
        <p:txBody>
          <a:bodyPr/>
          <a:p>
            <a:fld id="{88614B50-1793-442E-9CC7-2E224240DB4D}"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type="sldNum" idx="12"/>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C8FADD62-EB64-43AC-A361-21111C2A6F7E}" type="slidenum">
              <a:rPr b="0" lang="en-US" sz="1600" spc="-1" strike="noStrike">
                <a:solidFill>
                  <a:srgbClr val="1c7ddb"/>
                </a:solidFill>
                <a:latin typeface="Abadi"/>
              </a:rPr>
              <a:t>3</a:t>
            </a:fld>
            <a:endParaRPr b="0" lang="en-US" sz="1600" spc="-1" strike="noStrike">
              <a:solidFill>
                <a:srgbClr val="000000"/>
              </a:solidFill>
              <a:latin typeface="Times New Roman"/>
            </a:endParaRPr>
          </a:p>
        </p:txBody>
      </p:sp>
      <p:sp>
        <p:nvSpPr>
          <p:cNvPr id="209" name="Content Placeholder 2"/>
          <p:cNvSpPr/>
          <p:nvPr/>
        </p:nvSpPr>
        <p:spPr>
          <a:xfrm>
            <a:off x="914400" y="1600200"/>
            <a:ext cx="7086240" cy="4114440"/>
          </a:xfrm>
          <a:prstGeom prst="rect">
            <a:avLst/>
          </a:prstGeom>
          <a:noFill/>
          <a:ln w="0">
            <a:noFill/>
          </a:ln>
        </p:spPr>
        <p:style>
          <a:lnRef idx="0"/>
          <a:fillRef idx="0"/>
          <a:effectRef idx="0"/>
          <a:fontRef idx="minor"/>
        </p:style>
        <p:txBody>
          <a:bodyPr lIns="90000" rIns="90000" tIns="45000" bIns="45000" anchor="t">
            <a:normAutofit fontScale="85000"/>
          </a:bodyPr>
          <a:p>
            <a:pPr marL="1936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Summary of methodologies</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Data Collection through API</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Data Collection with Web Scraping</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Data Wrangling</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Exploratory Data Analysis with SQL</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Exploratory Data Analysis with Data Visualization</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Interactive Visual Analytics with Folium</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Machine Learning Prediction</a:t>
            </a:r>
            <a:endParaRPr b="0" lang="en-US" sz="1500" spc="-1" strike="noStrike">
              <a:solidFill>
                <a:srgbClr val="000000"/>
              </a:solidFill>
              <a:latin typeface="Arial"/>
            </a:endParaRPr>
          </a:p>
          <a:p>
            <a:pPr marL="1936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Summary of all results</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Exploratory Data Analysis result</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Interactive analytics in screenshots</a:t>
            </a:r>
            <a:endParaRPr b="0" lang="en-US" sz="1500" spc="-1" strike="noStrike">
              <a:solidFill>
                <a:srgbClr val="000000"/>
              </a:solidFill>
              <a:latin typeface="Arial"/>
            </a:endParaRPr>
          </a:p>
          <a:p>
            <a:pPr lvl="1" marL="582480" indent="-193320">
              <a:lnSpc>
                <a:spcPct val="100000"/>
              </a:lnSpc>
              <a:spcBef>
                <a:spcPts val="1400"/>
              </a:spcBef>
              <a:buClr>
                <a:srgbClr val="292929"/>
              </a:buClr>
              <a:buSzPct val="45000"/>
              <a:buFont typeface="Arial"/>
              <a:buChar char="-"/>
            </a:pPr>
            <a:r>
              <a:rPr b="0" lang="en-US" sz="1500" spc="-1" strike="noStrike">
                <a:solidFill>
                  <a:schemeClr val="accent3">
                    <a:lumMod val="25000"/>
                  </a:schemeClr>
                </a:solidFill>
                <a:latin typeface="Abadi"/>
                <a:ea typeface="DejaVu Sans"/>
              </a:rPr>
              <a:t>Predictive Analytics result</a:t>
            </a:r>
            <a:endParaRPr b="0" lang="en-US" sz="1500" spc="-1" strike="noStrike">
              <a:solidFill>
                <a:srgbClr val="000000"/>
              </a:solidFill>
              <a:latin typeface="Arial"/>
            </a:endParaRPr>
          </a:p>
        </p:txBody>
      </p:sp>
      <p:sp>
        <p:nvSpPr>
          <p:cNvPr id="21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0" name="PlaceHolder 1"/>
          <p:cNvSpPr>
            <a:spLocks noGrp="1"/>
          </p:cNvSpPr>
          <p:nvPr>
            <p:ph/>
          </p:nvPr>
        </p:nvSpPr>
        <p:spPr>
          <a:xfrm>
            <a:off x="770040" y="1825560"/>
            <a:ext cx="4258800" cy="43506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distinct BOOSTER_VERSION from SPACEXTBL where PAYLOAD_MASS__KG_ = (select MAX(PAYLOAD_MASS__KG_) FROM SPACEXTBL)</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282" name="" descr=""/>
          <p:cNvPicPr/>
          <p:nvPr/>
        </p:nvPicPr>
        <p:blipFill>
          <a:blip r:embed="rId2"/>
          <a:stretch/>
        </p:blipFill>
        <p:spPr>
          <a:xfrm>
            <a:off x="5463720" y="1928160"/>
            <a:ext cx="5737320" cy="4243680"/>
          </a:xfrm>
          <a:prstGeom prst="rect">
            <a:avLst/>
          </a:prstGeom>
          <a:ln w="0">
            <a:noFill/>
          </a:ln>
        </p:spPr>
      </p:pic>
      <p:sp>
        <p:nvSpPr>
          <p:cNvPr id="3" name="PlaceHolder 2"/>
          <p:cNvSpPr>
            <a:spLocks noGrp="1"/>
          </p:cNvSpPr>
          <p:nvPr>
            <p:ph type="sldNum" idx="2"/>
          </p:nvPr>
        </p:nvSpPr>
        <p:spPr/>
        <p:txBody>
          <a:bodyPr/>
          <a:p>
            <a:fld id="{591804DE-53E7-4B95-984B-D9B3A6D1DC51}"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3"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%sql select LANDING__OUTCOME,BOOSTER_VERSION,LAUNCH_SITE from SPACEXTBL where YEAR(DATE) = '2015' and Landing _Outcome = 'Failure (drone ship)'</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Output</a:t>
            </a:r>
            <a:endParaRPr b="0" lang="en-US" sz="2200" spc="-1" strike="noStrike">
              <a:solidFill>
                <a:srgbClr val="000000"/>
              </a:solidFill>
              <a:latin typeface="Arial"/>
            </a:endParaRPr>
          </a:p>
        </p:txBody>
      </p:sp>
      <p:sp>
        <p:nvSpPr>
          <p:cNvPr id="28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285" name="" descr=""/>
          <p:cNvPicPr/>
          <p:nvPr/>
        </p:nvPicPr>
        <p:blipFill>
          <a:blip r:embed="rId2"/>
          <a:stretch/>
        </p:blipFill>
        <p:spPr>
          <a:xfrm>
            <a:off x="937440" y="4114800"/>
            <a:ext cx="4929840" cy="1706040"/>
          </a:xfrm>
          <a:prstGeom prst="rect">
            <a:avLst/>
          </a:prstGeom>
          <a:ln w="0">
            <a:noFill/>
          </a:ln>
        </p:spPr>
      </p:pic>
      <p:sp>
        <p:nvSpPr>
          <p:cNvPr id="3" name="PlaceHolder 2"/>
          <p:cNvSpPr>
            <a:spLocks noGrp="1"/>
          </p:cNvSpPr>
          <p:nvPr>
            <p:ph type="sldNum" idx="2"/>
          </p:nvPr>
        </p:nvSpPr>
        <p:spPr/>
        <p:txBody>
          <a:bodyPr/>
          <a:p>
            <a:fld id="{EB0E4B4E-8698-4B38-B43F-1E506F8CC188}"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6" name="PlaceHolder 1"/>
          <p:cNvSpPr>
            <a:spLocks noGrp="1"/>
          </p:cNvSpPr>
          <p:nvPr>
            <p:ph/>
          </p:nvPr>
        </p:nvSpPr>
        <p:spPr>
          <a:xfrm>
            <a:off x="770040" y="1825560"/>
            <a:ext cx="6316200" cy="435060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Count of the landing outcomes from the data and filtered it to show the items between: 6/4/2010 to 03/20/2017 and grouped them by the count as shown in the diagram to the right.</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8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288" name="" descr=""/>
          <p:cNvPicPr/>
          <p:nvPr/>
        </p:nvPicPr>
        <p:blipFill>
          <a:blip r:embed="rId2"/>
          <a:stretch/>
        </p:blipFill>
        <p:spPr>
          <a:xfrm>
            <a:off x="7315200" y="2743200"/>
            <a:ext cx="2841480" cy="3515760"/>
          </a:xfrm>
          <a:prstGeom prst="rect">
            <a:avLst/>
          </a:prstGeom>
          <a:ln w="0">
            <a:noFill/>
          </a:ln>
        </p:spPr>
      </p:pic>
      <p:sp>
        <p:nvSpPr>
          <p:cNvPr id="3" name="PlaceHolder 2"/>
          <p:cNvSpPr>
            <a:spLocks noGrp="1"/>
          </p:cNvSpPr>
          <p:nvPr>
            <p:ph type="sldNum" idx="2"/>
          </p:nvPr>
        </p:nvSpPr>
        <p:spPr/>
        <p:txBody>
          <a:bodyPr/>
          <a:p>
            <a:fld id="{8CF70423-04C1-45DD-AB38-3EE3B263DE8B}"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9" name="TextBox 6"/>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0"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Replace &lt;Folium map screenshot 1&gt; title with an appropriate title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Explore the generated folium map and make a proper screenshot to include all launch sites’ location markers on a global map</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Explain the important elements and findings on the screenshot</a:t>
            </a: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9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Locations of Launch Sites in the United States</a:t>
            </a:r>
            <a:endParaRPr b="0" lang="en-US" sz="4000" spc="-1" strike="noStrike">
              <a:solidFill>
                <a:srgbClr val="000000"/>
              </a:solidFill>
              <a:latin typeface="Arial"/>
            </a:endParaRPr>
          </a:p>
        </p:txBody>
      </p:sp>
      <p:pic>
        <p:nvPicPr>
          <p:cNvPr id="292" name="" descr=""/>
          <p:cNvPicPr/>
          <p:nvPr/>
        </p:nvPicPr>
        <p:blipFill>
          <a:blip r:embed="rId2"/>
          <a:stretch/>
        </p:blipFill>
        <p:spPr>
          <a:xfrm>
            <a:off x="457200" y="1143000"/>
            <a:ext cx="10515240" cy="4571640"/>
          </a:xfrm>
          <a:prstGeom prst="rect">
            <a:avLst/>
          </a:prstGeom>
          <a:ln w="0">
            <a:noFill/>
          </a:ln>
        </p:spPr>
      </p:pic>
      <p:sp>
        <p:nvSpPr>
          <p:cNvPr id="3" name="PlaceHolder 2"/>
          <p:cNvSpPr>
            <a:spLocks noGrp="1"/>
          </p:cNvSpPr>
          <p:nvPr>
            <p:ph type="sldNum" idx="2"/>
          </p:nvPr>
        </p:nvSpPr>
        <p:spPr/>
        <p:txBody>
          <a:bodyPr/>
          <a:p>
            <a:fld id="{C32C03B0-982D-4710-8FA4-B5C14A653F6D}"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Replace &lt;Folium map screenshot 2&gt; title with an appropriate title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ea typeface="Calibri"/>
              </a:rPr>
              <a:t>Explore the folium map and make a proper screenshot to show the color-labeled launch outcomes on the map</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ea typeface="Calibri"/>
              </a:rPr>
              <a:t>Explain the important elements and findings on the screenshot</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1800" spc="-1" strike="noStrike">
              <a:solidFill>
                <a:srgbClr val="000000"/>
              </a:solidFill>
              <a:latin typeface="Arial"/>
            </a:endParaRPr>
          </a:p>
        </p:txBody>
      </p:sp>
      <p:sp>
        <p:nvSpPr>
          <p:cNvPr id="2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Launch sites throughout the two locations</a:t>
            </a:r>
            <a:endParaRPr b="0" lang="en-US" sz="4000" spc="-1" strike="noStrike">
              <a:solidFill>
                <a:srgbClr val="000000"/>
              </a:solidFill>
              <a:latin typeface="Arial"/>
            </a:endParaRPr>
          </a:p>
        </p:txBody>
      </p:sp>
      <p:pic>
        <p:nvPicPr>
          <p:cNvPr id="295" name="Content Placeholder 1" descr=""/>
          <p:cNvPicPr/>
          <p:nvPr/>
        </p:nvPicPr>
        <p:blipFill>
          <a:blip r:embed="rId2"/>
          <a:stretch/>
        </p:blipFill>
        <p:spPr>
          <a:xfrm>
            <a:off x="457200" y="1253880"/>
            <a:ext cx="10687320" cy="4771440"/>
          </a:xfrm>
          <a:prstGeom prst="rect">
            <a:avLst/>
          </a:prstGeom>
          <a:ln w="0">
            <a:noFill/>
          </a:ln>
        </p:spPr>
      </p:pic>
      <p:sp>
        <p:nvSpPr>
          <p:cNvPr id="3" name="PlaceHolder 2"/>
          <p:cNvSpPr>
            <a:spLocks noGrp="1"/>
          </p:cNvSpPr>
          <p:nvPr>
            <p:ph type="sldNum" idx="2"/>
          </p:nvPr>
        </p:nvSpPr>
        <p:spPr/>
        <p:txBody>
          <a:bodyPr/>
          <a:p>
            <a:fld id="{83E1E4BD-9D33-422B-868A-93048CC3679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4</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PlaceHolder 1"/>
          <p:cNvSpPr>
            <a:spLocks noGrp="1"/>
          </p:cNvSpPr>
          <p:nvPr>
            <p:ph/>
          </p:nvPr>
        </p:nvSpPr>
        <p:spPr>
          <a:xfrm>
            <a:off x="770400" y="1371600"/>
            <a:ext cx="974484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Left diagram shows all the sites precentages.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Right Diagram shows KSC LC-39A which only had a 23.1% failure rate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29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Site Launch Successes</a:t>
            </a:r>
            <a:endParaRPr b="0" lang="en-US" sz="4000" spc="-1" strike="noStrike">
              <a:solidFill>
                <a:srgbClr val="000000"/>
              </a:solidFill>
              <a:latin typeface="Arial"/>
            </a:endParaRPr>
          </a:p>
        </p:txBody>
      </p:sp>
      <p:pic>
        <p:nvPicPr>
          <p:cNvPr id="299" name="" descr=""/>
          <p:cNvPicPr/>
          <p:nvPr/>
        </p:nvPicPr>
        <p:blipFill>
          <a:blip r:embed="rId2"/>
          <a:stretch/>
        </p:blipFill>
        <p:spPr>
          <a:xfrm>
            <a:off x="685800" y="2743200"/>
            <a:ext cx="5577480" cy="3931560"/>
          </a:xfrm>
          <a:prstGeom prst="rect">
            <a:avLst/>
          </a:prstGeom>
          <a:ln w="0">
            <a:noFill/>
          </a:ln>
        </p:spPr>
      </p:pic>
      <p:pic>
        <p:nvPicPr>
          <p:cNvPr id="300" name="" descr=""/>
          <p:cNvPicPr/>
          <p:nvPr/>
        </p:nvPicPr>
        <p:blipFill>
          <a:blip r:embed="rId3"/>
          <a:stretch/>
        </p:blipFill>
        <p:spPr>
          <a:xfrm>
            <a:off x="6263640" y="3200400"/>
            <a:ext cx="4754520" cy="2742840"/>
          </a:xfrm>
          <a:prstGeom prst="rect">
            <a:avLst/>
          </a:prstGeom>
          <a:ln w="0">
            <a:noFill/>
          </a:ln>
        </p:spPr>
      </p:pic>
      <p:sp>
        <p:nvSpPr>
          <p:cNvPr id="3" name="PlaceHolder 2"/>
          <p:cNvSpPr>
            <a:spLocks noGrp="1"/>
          </p:cNvSpPr>
          <p:nvPr>
            <p:ph type="sldNum" idx="2"/>
          </p:nvPr>
        </p:nvSpPr>
        <p:spPr/>
        <p:txBody>
          <a:bodyPr/>
          <a:p>
            <a:fld id="{CD83BD2E-CC65-41FC-9FCC-A748BDFFB28F}"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Title 2"/>
          <p:cNvSpPr/>
          <p:nvPr/>
        </p:nvSpPr>
        <p:spPr>
          <a:xfrm>
            <a:off x="838080" y="291240"/>
            <a:ext cx="10514880" cy="932040"/>
          </a:xfrm>
          <a:prstGeom prst="rect">
            <a:avLst/>
          </a:prstGeom>
          <a:noFill/>
          <a:ln w="0">
            <a:noFill/>
          </a:ln>
        </p:spPr>
        <p:style>
          <a:lnRef idx="0"/>
          <a:fillRef idx="0"/>
          <a:effectRef idx="0"/>
          <a:fontRef idx="minor"/>
        </p:style>
        <p:txBody>
          <a:bodyPr lIns="90000" rIns="90000" tIns="45000" bIns="45000" anchor="b">
            <a:noAutofit/>
          </a:bodyPr>
          <a:p>
            <a:pPr>
              <a:lnSpc>
                <a:spcPct val="90000"/>
              </a:lnSpc>
              <a:spcAft>
                <a:spcPts val="601"/>
              </a:spcAft>
            </a:pPr>
            <a:r>
              <a:rPr b="0" lang="en-US" sz="2500" spc="-1" strike="noStrike">
                <a:solidFill>
                  <a:srgbClr val="000000"/>
                </a:solidFill>
                <a:latin typeface="Abadi"/>
                <a:ea typeface="DejaVu Sans"/>
              </a:rPr>
              <a:t>When looking at this graph we can correlate that there is a high success when the payload is higher</a:t>
            </a:r>
            <a:endParaRPr b="0" lang="en-US" sz="2500" spc="-1" strike="noStrike">
              <a:solidFill>
                <a:srgbClr val="000000"/>
              </a:solidFill>
              <a:latin typeface="Arial"/>
            </a:endParaRPr>
          </a:p>
        </p:txBody>
      </p:sp>
      <p:sp>
        <p:nvSpPr>
          <p:cNvPr id="302" name="Rectangle 2"/>
          <p:cNvSpPr/>
          <p:nvPr/>
        </p:nvSpPr>
        <p:spPr>
          <a:xfrm rot="5400000">
            <a:off x="6033600" y="-6032520"/>
            <a:ext cx="125280" cy="12191400"/>
          </a:xfrm>
          <a:prstGeom prst="rect">
            <a:avLst/>
          </a:prstGeom>
          <a:solidFill>
            <a:srgbClr val="ffffff"/>
          </a:solidFill>
          <a:ln w="1260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pic>
        <p:nvPicPr>
          <p:cNvPr id="303" name="Content Placeholder 5" descr=""/>
          <p:cNvPicPr/>
          <p:nvPr/>
        </p:nvPicPr>
        <p:blipFill>
          <a:blip r:embed="rId1"/>
          <a:srcRect l="0" t="0" r="0" b="18674"/>
          <a:stretch/>
        </p:blipFill>
        <p:spPr>
          <a:xfrm>
            <a:off x="840600" y="2470320"/>
            <a:ext cx="10509840" cy="3227040"/>
          </a:xfrm>
          <a:prstGeom prst="rect">
            <a:avLst/>
          </a:prstGeom>
          <a:ln w="0">
            <a:noFill/>
          </a:ln>
        </p:spPr>
      </p:pic>
      <p:sp>
        <p:nvSpPr>
          <p:cNvPr id="304" name="PlaceHolder 1"/>
          <p:cNvSpPr>
            <a:spLocks noGrp="1"/>
          </p:cNvSpPr>
          <p:nvPr>
            <p:ph type="sldNum" idx="15"/>
          </p:nvPr>
        </p:nvSpPr>
        <p:spPr>
          <a:xfrm>
            <a:off x="8610480" y="6356520"/>
            <a:ext cx="2742480" cy="364320"/>
          </a:xfrm>
          <a:prstGeom prst="rect">
            <a:avLst/>
          </a:prstGeom>
          <a:noFill/>
          <a:ln w="0">
            <a:noFill/>
          </a:ln>
        </p:spPr>
        <p:txBody>
          <a:bodyPr lIns="90000" rIns="90000" tIns="45000" bIns="45000" anchor="ctr">
            <a:noAutofit/>
          </a:bodyPr>
          <a:lstStyle>
            <a:lvl1pPr indent="0">
              <a:lnSpc>
                <a:spcPct val="100000"/>
              </a:lnSpc>
              <a:spcAft>
                <a:spcPts val="601"/>
              </a:spcAft>
              <a:buNone/>
              <a:tabLst>
                <a:tab algn="l" pos="0"/>
              </a:tabLst>
              <a:defRPr b="0" lang="en-US" sz="1200" spc="-1" strike="noStrike">
                <a:solidFill>
                  <a:srgbClr val="000000"/>
                </a:solidFill>
                <a:latin typeface="Calibri"/>
              </a:defRPr>
            </a:lvl1pPr>
          </a:lstStyle>
          <a:p>
            <a:pPr indent="0">
              <a:lnSpc>
                <a:spcPct val="100000"/>
              </a:lnSpc>
              <a:spcAft>
                <a:spcPts val="601"/>
              </a:spcAft>
              <a:buNone/>
              <a:tabLst>
                <a:tab algn="l" pos="0"/>
              </a:tabLst>
            </a:pPr>
            <a:fld id="{C6828CB9-D88A-43D0-84C5-1112787601C6}" type="slidenum">
              <a:rPr b="0" lang="en-US" sz="1200" spc="-1" strike="noStrike">
                <a:solidFill>
                  <a:srgbClr val="000000"/>
                </a:solidFill>
                <a:latin typeface="Calibri"/>
              </a:rPr>
              <a:t>37</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5" name="PlaceHolder 1"/>
          <p:cNvSpPr>
            <a:spLocks noGrp="1"/>
          </p:cNvSpPr>
          <p:nvPr>
            <p:ph/>
          </p:nvPr>
        </p:nvSpPr>
        <p:spPr>
          <a:xfrm>
            <a:off x="558360" y="1821240"/>
            <a:ext cx="10414080" cy="4350600"/>
          </a:xfrm>
          <a:prstGeom prst="rect">
            <a:avLst/>
          </a:prstGeom>
          <a:noFill/>
          <a:ln w="0">
            <a:noFill/>
          </a:ln>
        </p:spPr>
        <p:txBody>
          <a:bodyPr lIns="0" rIns="0" tIns="0" bIns="0" anchor="t">
            <a:normAutofit/>
          </a:bodyPr>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90000"/>
              </a:lnSpc>
              <a:spcAft>
                <a:spcPts val="601"/>
              </a:spcAft>
              <a:buNone/>
              <a:tabLst>
                <a:tab algn="l" pos="0"/>
              </a:tabLst>
            </a:pPr>
            <a:r>
              <a:rPr b="0" lang="en-US" sz="2500" spc="-1" strike="noStrike">
                <a:solidFill>
                  <a:schemeClr val="accent3">
                    <a:lumMod val="25000"/>
                  </a:schemeClr>
                </a:solidFill>
                <a:latin typeface="Abadi"/>
              </a:rPr>
              <a:t>When looking at this graph we can correlate that there is a high success when the payload is higher</a:t>
            </a:r>
            <a:endParaRPr b="0" lang="en-US" sz="25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p:txBody>
      </p:sp>
      <p:sp>
        <p:nvSpPr>
          <p:cNvPr id="30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and Success Rate correclation</a:t>
            </a:r>
            <a:endParaRPr b="0" lang="en-US" sz="4000" spc="-1" strike="noStrike">
              <a:solidFill>
                <a:srgbClr val="000000"/>
              </a:solidFill>
              <a:latin typeface="Arial"/>
            </a:endParaRPr>
          </a:p>
        </p:txBody>
      </p:sp>
      <p:pic>
        <p:nvPicPr>
          <p:cNvPr id="307" name="Content Placeholder 6" descr=""/>
          <p:cNvPicPr/>
          <p:nvPr/>
        </p:nvPicPr>
        <p:blipFill>
          <a:blip r:embed="rId2"/>
          <a:srcRect l="0" t="0" r="0" b="18674"/>
          <a:stretch/>
        </p:blipFill>
        <p:spPr>
          <a:xfrm>
            <a:off x="558360" y="1371600"/>
            <a:ext cx="10509840" cy="3227040"/>
          </a:xfrm>
          <a:prstGeom prst="rect">
            <a:avLst/>
          </a:prstGeom>
          <a:ln w="0">
            <a:noFill/>
          </a:ln>
        </p:spPr>
      </p:pic>
      <p:sp>
        <p:nvSpPr>
          <p:cNvPr id="3" name="PlaceHolder 2"/>
          <p:cNvSpPr>
            <a:spLocks noGrp="1"/>
          </p:cNvSpPr>
          <p:nvPr>
            <p:ph type="sldNum" idx="2"/>
          </p:nvPr>
        </p:nvSpPr>
        <p:spPr/>
        <p:txBody>
          <a:bodyPr/>
          <a:p>
            <a:fld id="{22FDE520-7F8D-4C04-A94B-9F35FC17182E}"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1" name="PlaceHolder 1"/>
          <p:cNvSpPr>
            <a:spLocks noGrp="1"/>
          </p:cNvSpPr>
          <p:nvPr>
            <p:ph type="sldNum" idx="13"/>
          </p:nvPr>
        </p:nvSpPr>
        <p:spPr>
          <a:xfrm>
            <a:off x="8714880" y="6025680"/>
            <a:ext cx="2742480" cy="4010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693F8EB9-DFEE-49C8-B38A-C8A754B29A08}"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212"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213" name="Content Placeholder 2"/>
          <p:cNvSpPr/>
          <p:nvPr/>
        </p:nvSpPr>
        <p:spPr>
          <a:xfrm>
            <a:off x="958680" y="1600200"/>
            <a:ext cx="10242360" cy="4343040"/>
          </a:xfrm>
          <a:prstGeom prst="rect">
            <a:avLst/>
          </a:prstGeom>
          <a:noFill/>
          <a:ln w="0">
            <a:noFill/>
          </a:ln>
        </p:spPr>
        <p:style>
          <a:lnRef idx="0"/>
          <a:fillRef idx="0"/>
          <a:effectRef idx="0"/>
          <a:fontRef idx="minor"/>
        </p:style>
        <p:txBody>
          <a:bodyPr lIns="90000" rIns="90000" tIns="45000" bIns="45000" anchor="t">
            <a:normAutofit fontScale="97000"/>
          </a:bodyPr>
          <a:p>
            <a:pPr marL="221400" indent="-221040">
              <a:lnSpc>
                <a:spcPct val="90000"/>
              </a:lnSpc>
              <a:spcBef>
                <a:spcPts val="1400"/>
              </a:spcBef>
              <a:buClr>
                <a:srgbClr val="292929"/>
              </a:buClr>
              <a:buSzPct val="45000"/>
              <a:buFont typeface="Arial"/>
              <a:buChar char="•"/>
            </a:pPr>
            <a:r>
              <a:rPr b="0" lang="en-US" sz="2200" spc="-1" strike="noStrike">
                <a:solidFill>
                  <a:schemeClr val="accent3">
                    <a:lumMod val="25000"/>
                  </a:schemeClr>
                </a:solidFill>
                <a:latin typeface="Abadi"/>
                <a:ea typeface="DejaVu Sans"/>
              </a:rPr>
              <a:t>Project background and context</a:t>
            </a:r>
            <a:endParaRPr b="0" lang="en-US" sz="2200" spc="-1" strike="noStrike">
              <a:solidFill>
                <a:srgbClr val="000000"/>
              </a:solidFill>
              <a:latin typeface="Arial"/>
            </a:endParaRPr>
          </a:p>
          <a:p>
            <a:pPr marL="443160" algn="just">
              <a:lnSpc>
                <a:spcPct val="90000"/>
              </a:lnSpc>
              <a:spcBef>
                <a:spcPts val="1400"/>
              </a:spcBef>
            </a:pPr>
            <a:r>
              <a:rPr b="0" lang="en-US" sz="1800" spc="-1" strike="noStrike">
                <a:solidFill>
                  <a:schemeClr val="accent3">
                    <a:lumMod val="25000"/>
                  </a:schemeClr>
                </a:solidFill>
                <a:latin typeface="Abadi"/>
                <a:ea typeface="DejaVu San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US" sz="1800" spc="-1" strike="noStrike">
              <a:solidFill>
                <a:srgbClr val="000000"/>
              </a:solidFill>
              <a:latin typeface="Arial"/>
            </a:endParaRPr>
          </a:p>
          <a:p>
            <a:pPr marL="221400" indent="-221040">
              <a:lnSpc>
                <a:spcPct val="90000"/>
              </a:lnSpc>
              <a:spcBef>
                <a:spcPts val="1400"/>
              </a:spcBef>
              <a:buClr>
                <a:srgbClr val="292929"/>
              </a:buClr>
              <a:buSzPct val="45000"/>
              <a:buFont typeface="Arial"/>
              <a:buChar char="•"/>
            </a:pPr>
            <a:r>
              <a:rPr b="0" lang="en-US" sz="2200" spc="-1" strike="noStrike">
                <a:solidFill>
                  <a:schemeClr val="accent3">
                    <a:lumMod val="25000"/>
                  </a:schemeClr>
                </a:solidFill>
                <a:latin typeface="Abadi"/>
                <a:ea typeface="DejaVu Sans"/>
              </a:rPr>
              <a:t>Questions that need to be addressed:</a:t>
            </a:r>
            <a:endParaRPr b="0" lang="en-US" sz="2200" spc="-1" strike="noStrike">
              <a:solidFill>
                <a:srgbClr val="000000"/>
              </a:solidFill>
              <a:latin typeface="Arial"/>
            </a:endParaRPr>
          </a:p>
          <a:p>
            <a:pPr lvl="1" marL="664920" indent="-221040">
              <a:lnSpc>
                <a:spcPct val="90000"/>
              </a:lnSpc>
              <a:spcBef>
                <a:spcPts val="1400"/>
              </a:spcBef>
              <a:buClr>
                <a:srgbClr val="292929"/>
              </a:buClr>
              <a:buSzPct val="45000"/>
              <a:buFont typeface="Arial"/>
              <a:buChar char="-"/>
            </a:pPr>
            <a:r>
              <a:rPr b="0" lang="en-US" sz="1800" spc="-1" strike="noStrike">
                <a:solidFill>
                  <a:schemeClr val="accent3">
                    <a:lumMod val="25000"/>
                  </a:schemeClr>
                </a:solidFill>
                <a:latin typeface="Abadi"/>
                <a:ea typeface="DejaVu Sans"/>
              </a:rPr>
              <a:t>What factors are useful in determining if a rocket will successfully land?</a:t>
            </a:r>
            <a:endParaRPr b="0" lang="en-US" sz="1800" spc="-1" strike="noStrike">
              <a:solidFill>
                <a:srgbClr val="000000"/>
              </a:solidFill>
              <a:latin typeface="Arial"/>
            </a:endParaRPr>
          </a:p>
          <a:p>
            <a:pPr lvl="1" marL="664920" indent="-221040">
              <a:lnSpc>
                <a:spcPct val="90000"/>
              </a:lnSpc>
              <a:spcBef>
                <a:spcPts val="1400"/>
              </a:spcBef>
              <a:buClr>
                <a:srgbClr val="292929"/>
              </a:buClr>
              <a:buSzPct val="45000"/>
              <a:buFont typeface="Arial"/>
              <a:buChar char="-"/>
            </a:pPr>
            <a:r>
              <a:rPr b="0" lang="en-US" sz="1800" spc="-1" strike="noStrike">
                <a:solidFill>
                  <a:schemeClr val="accent3">
                    <a:lumMod val="25000"/>
                  </a:schemeClr>
                </a:solidFill>
                <a:latin typeface="Abadi"/>
                <a:ea typeface="DejaVu Sans"/>
              </a:rPr>
              <a:t>Which correlation can be obtained from these factors to influence these successes?</a:t>
            </a:r>
            <a:endParaRPr b="0" lang="en-US" sz="1800" spc="-1" strike="noStrike">
              <a:solidFill>
                <a:srgbClr val="000000"/>
              </a:solidFill>
              <a:latin typeface="Arial"/>
            </a:endParaRPr>
          </a:p>
          <a:p>
            <a:pPr lvl="1" marL="664920" indent="-221040">
              <a:lnSpc>
                <a:spcPct val="90000"/>
              </a:lnSpc>
              <a:spcBef>
                <a:spcPts val="1400"/>
              </a:spcBef>
              <a:buClr>
                <a:srgbClr val="292929"/>
              </a:buClr>
              <a:buSzPct val="45000"/>
              <a:buFont typeface="Arial"/>
              <a:buChar char="-"/>
            </a:pPr>
            <a:r>
              <a:rPr b="0" lang="en-US" sz="1800" spc="-1" strike="noStrike">
                <a:solidFill>
                  <a:schemeClr val="accent3">
                    <a:lumMod val="25000"/>
                  </a:schemeClr>
                </a:solidFill>
                <a:latin typeface="Abadi"/>
                <a:ea typeface="DejaVu Sans"/>
              </a:rPr>
              <a:t>What operating conditions needs to be in place to ensure a successful landing program?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TextBox 1"/>
          <p:cNvSpPr/>
          <p:nvPr/>
        </p:nvSpPr>
        <p:spPr>
          <a:xfrm>
            <a:off x="810720" y="252972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PlaceHolder 1"/>
          <p:cNvSpPr>
            <a:spLocks noGrp="1"/>
          </p:cNvSpPr>
          <p:nvPr>
            <p:ph/>
          </p:nvPr>
        </p:nvSpPr>
        <p:spPr>
          <a:xfrm>
            <a:off x="770040" y="2082240"/>
            <a:ext cx="9973800" cy="3861000"/>
          </a:xfrm>
          <a:prstGeom prst="rect">
            <a:avLst/>
          </a:prstGeom>
          <a:noFill/>
          <a:ln w="0">
            <a:noFill/>
          </a:ln>
        </p:spPr>
        <p:txBody>
          <a:bodyPr lIns="0" rIns="0" tIns="0" bIns="0" anchor="t">
            <a:normAutofit/>
          </a:bodyPr>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0">
              <a:lnSpc>
                <a:spcPct val="100000"/>
              </a:lnSpc>
              <a:spcBef>
                <a:spcPts val="1400"/>
              </a:spcBef>
              <a:buNone/>
              <a:tabLst>
                <a:tab algn="l" pos="0"/>
              </a:tabLst>
            </a:pP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tabLst>
                <a:tab algn="l" pos="0"/>
              </a:tabLst>
            </a:pPr>
            <a:r>
              <a:rPr b="0" lang="en-US" sz="2200" spc="-1" strike="noStrike">
                <a:solidFill>
                  <a:schemeClr val="accent3">
                    <a:lumMod val="25000"/>
                  </a:schemeClr>
                </a:solidFill>
                <a:latin typeface="Abadi"/>
              </a:rPr>
              <a:t>The highest accuracy is the Decision Tree model though all models are at an acceptable level</a:t>
            </a:r>
            <a:endParaRPr b="0" lang="en-US" sz="2200" spc="-1" strike="noStrike">
              <a:solidFill>
                <a:srgbClr val="000000"/>
              </a:solidFill>
              <a:latin typeface="Arial"/>
            </a:endParaRPr>
          </a:p>
        </p:txBody>
      </p:sp>
      <p:sp>
        <p:nvSpPr>
          <p:cNvPr id="31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311" name="Picture 1" descr=""/>
          <p:cNvPicPr/>
          <p:nvPr/>
        </p:nvPicPr>
        <p:blipFill>
          <a:blip r:embed="rId2"/>
          <a:stretch/>
        </p:blipFill>
        <p:spPr>
          <a:xfrm>
            <a:off x="525240" y="1371600"/>
            <a:ext cx="11526840" cy="3428640"/>
          </a:xfrm>
          <a:prstGeom prst="rect">
            <a:avLst/>
          </a:prstGeom>
          <a:ln w="0">
            <a:noFill/>
          </a:ln>
        </p:spPr>
      </p:pic>
      <p:sp>
        <p:nvSpPr>
          <p:cNvPr id="3" name="PlaceHolder 2"/>
          <p:cNvSpPr>
            <a:spLocks noGrp="1"/>
          </p:cNvSpPr>
          <p:nvPr>
            <p:ph type="sldNum" idx="2"/>
          </p:nvPr>
        </p:nvSpPr>
        <p:spPr/>
        <p:txBody>
          <a:bodyPr/>
          <a:p>
            <a:fld id="{F4BC1597-4554-4564-BFCE-23FDAC52373B}"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PlaceHolder 1"/>
          <p:cNvSpPr>
            <a:spLocks noGrp="1"/>
          </p:cNvSpPr>
          <p:nvPr>
            <p:ph/>
          </p:nvPr>
        </p:nvSpPr>
        <p:spPr>
          <a:xfrm>
            <a:off x="770040" y="2057400"/>
            <a:ext cx="5401800" cy="3810960"/>
          </a:xfrm>
          <a:prstGeom prst="rect">
            <a:avLst/>
          </a:prstGeom>
          <a:noFill/>
          <a:ln w="0">
            <a:noFill/>
          </a:ln>
        </p:spPr>
        <p:txBody>
          <a:bodyPr lIns="90000" rIns="90000" tIns="45000" bIns="45000" anchor="t">
            <a:normAutofit/>
          </a:bodyPr>
          <a:p>
            <a:pPr marL="228600" indent="-228240">
              <a:lnSpc>
                <a:spcPct val="100000"/>
              </a:lnSpc>
              <a:spcBef>
                <a:spcPts val="1400"/>
              </a:spcBef>
              <a:spcAft>
                <a:spcPts val="1417"/>
              </a:spcAft>
              <a:buClr>
                <a:srgbClr val="292929"/>
              </a:buClr>
              <a:buSzPct val="45000"/>
              <a:buFont typeface="Arial"/>
              <a:buChar char="•"/>
            </a:pPr>
            <a:r>
              <a:rPr b="0" lang="en-US" sz="2200" spc="-1" strike="noStrike">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Arial"/>
            </a:endParaRPr>
          </a:p>
        </p:txBody>
      </p:sp>
      <p:sp>
        <p:nvSpPr>
          <p:cNvPr id="31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314" name="" descr=""/>
          <p:cNvPicPr/>
          <p:nvPr/>
        </p:nvPicPr>
        <p:blipFill>
          <a:blip r:embed="rId2"/>
          <a:stretch/>
        </p:blipFill>
        <p:spPr>
          <a:xfrm>
            <a:off x="6231960" y="1600200"/>
            <a:ext cx="4969080" cy="4207320"/>
          </a:xfrm>
          <a:prstGeom prst="rect">
            <a:avLst/>
          </a:prstGeom>
          <a:ln w="0">
            <a:noFill/>
          </a:ln>
        </p:spPr>
      </p:pic>
      <p:sp>
        <p:nvSpPr>
          <p:cNvPr id="3" name="PlaceHolder 2"/>
          <p:cNvSpPr>
            <a:spLocks noGrp="1"/>
          </p:cNvSpPr>
          <p:nvPr>
            <p:ph type="sldNum" idx="2"/>
          </p:nvPr>
        </p:nvSpPr>
        <p:spPr/>
        <p:txBody>
          <a:bodyPr/>
          <a:p>
            <a:fld id="{649FAA3C-0C73-4A73-BFEB-AE3D5A13D1B8}"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5" name="PlaceHolder 1"/>
          <p:cNvSpPr>
            <a:spLocks noGrp="1"/>
          </p:cNvSpPr>
          <p:nvPr>
            <p:ph/>
          </p:nvPr>
        </p:nvSpPr>
        <p:spPr>
          <a:xfrm>
            <a:off x="770040" y="1874880"/>
            <a:ext cx="5903280" cy="4350600"/>
          </a:xfrm>
          <a:prstGeom prst="rect">
            <a:avLst/>
          </a:prstGeom>
          <a:noFill/>
          <a:ln w="0">
            <a:noFill/>
          </a:ln>
        </p:spPr>
        <p:txBody>
          <a:bodyPr lIns="90000" rIns="90000" tIns="45000" bIns="45000" anchor="t">
            <a:normAutofit fontScale="82000"/>
          </a:bodyPr>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We can conclude that:</a:t>
            </a:r>
            <a:endParaRPr b="0" lang="en-US" sz="2800" spc="-1" strike="noStrike">
              <a:solidFill>
                <a:srgbClr val="000000"/>
              </a:solidFill>
              <a:latin typeface="Arial"/>
            </a:endParaRPr>
          </a:p>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The larger the flight amount at a launch site, the greater the success rate at a launch site.</a:t>
            </a:r>
            <a:endParaRPr b="0" lang="en-US" sz="2800" spc="-1" strike="noStrike">
              <a:solidFill>
                <a:srgbClr val="000000"/>
              </a:solidFill>
              <a:latin typeface="Arial"/>
            </a:endParaRPr>
          </a:p>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Launch success rate started to increase in 2013 till 2020.</a:t>
            </a:r>
            <a:endParaRPr b="0" lang="en-US" sz="2800" spc="-1" strike="noStrike">
              <a:solidFill>
                <a:srgbClr val="000000"/>
              </a:solidFill>
              <a:latin typeface="Arial"/>
            </a:endParaRPr>
          </a:p>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Orbits ES-L1, GEO, HEO, SSO, VLEO had the most success rate.</a:t>
            </a:r>
            <a:endParaRPr b="0" lang="en-US" sz="2800" spc="-1" strike="noStrike">
              <a:solidFill>
                <a:srgbClr val="000000"/>
              </a:solidFill>
              <a:latin typeface="Arial"/>
            </a:endParaRPr>
          </a:p>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KSC LC-39A had the most successful launches of any sites.</a:t>
            </a:r>
            <a:endParaRPr b="0" lang="en-US" sz="2800" spc="-1" strike="noStrike">
              <a:solidFill>
                <a:srgbClr val="000000"/>
              </a:solidFill>
              <a:latin typeface="Arial"/>
            </a:endParaRPr>
          </a:p>
          <a:p>
            <a:pPr marL="354240" indent="-26568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The Decision tree classifier is the best machine learning algorithm for this task.</a:t>
            </a:r>
            <a:endParaRPr b="0" lang="en-US" sz="2800" spc="-1" strike="noStrike">
              <a:solidFill>
                <a:srgbClr val="000000"/>
              </a:solidFill>
              <a:latin typeface="Arial"/>
            </a:endParaRPr>
          </a:p>
          <a:p>
            <a:pPr marL="354240" indent="0">
              <a:lnSpc>
                <a:spcPct val="90000"/>
              </a:lnSpc>
              <a:spcBef>
                <a:spcPts val="1417"/>
              </a:spcBef>
              <a:buNone/>
              <a:tabLst>
                <a:tab algn="l" pos="0"/>
              </a:tabLst>
            </a:pPr>
            <a:endParaRPr b="0" lang="en-US" sz="2800" spc="-1" strike="noStrike">
              <a:solidFill>
                <a:srgbClr val="000000"/>
              </a:solidFill>
              <a:latin typeface="Arial"/>
            </a:endParaRPr>
          </a:p>
        </p:txBody>
      </p:sp>
      <p:sp>
        <p:nvSpPr>
          <p:cNvPr id="31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02644260-4E47-4C98-B138-6A0D86022CCE}"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PlaceHolder 1"/>
          <p:cNvSpPr>
            <a:spLocks noGrp="1"/>
          </p:cNvSpPr>
          <p:nvPr>
            <p:ph type="sldNum" idx="14"/>
          </p:nvPr>
        </p:nvSpPr>
        <p:spPr>
          <a:xfrm>
            <a:off x="944892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81942791-1C06-4BD3-8655-408B11E1271E}"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215" name="TextBox 1"/>
          <p:cNvSpPr/>
          <p:nvPr/>
        </p:nvSpPr>
        <p:spPr>
          <a:xfrm>
            <a:off x="777960" y="2812680"/>
            <a:ext cx="10324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ea typeface="DejaVu Sans"/>
              </a:rPr>
              <a:t>Section 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6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US" sz="8800" spc="-1" strike="noStrike">
              <a:solidFill>
                <a:srgbClr val="000000"/>
              </a:solidFill>
              <a:latin typeface="Arial"/>
            </a:endParaRPr>
          </a:p>
          <a:p>
            <a:pPr marL="237240" indent="-23724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Data collection methodology:</a:t>
            </a:r>
            <a:endParaRPr b="0" lang="en-US" sz="8800" spc="-1" strike="noStrike">
              <a:solidFill>
                <a:srgbClr val="000000"/>
              </a:solidFill>
              <a:latin typeface="Arial"/>
            </a:endParaRPr>
          </a:p>
          <a:p>
            <a:pPr lvl="1" marL="712800" indent="-2372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Data from SpaceX API and Wikipedia through the use of web scraping. </a:t>
            </a:r>
            <a:endParaRPr b="0" lang="en-US" sz="7600" spc="-1" strike="noStrike">
              <a:solidFill>
                <a:srgbClr val="000000"/>
              </a:solidFill>
              <a:latin typeface="Arial"/>
            </a:endParaRPr>
          </a:p>
          <a:p>
            <a:pPr marL="237240" indent="-23724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data wrangling</a:t>
            </a:r>
            <a:endParaRPr b="0" lang="en-US" sz="8800" spc="-1" strike="noStrike">
              <a:solidFill>
                <a:srgbClr val="000000"/>
              </a:solidFill>
              <a:latin typeface="Arial"/>
            </a:endParaRPr>
          </a:p>
          <a:p>
            <a:pPr lvl="1" marL="712800" indent="-2372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One-hot encoding was applied to categorical features</a:t>
            </a:r>
            <a:endParaRPr b="0" lang="en-US" sz="7600" spc="-1" strike="noStrike">
              <a:solidFill>
                <a:srgbClr val="000000"/>
              </a:solidFill>
              <a:latin typeface="Arial"/>
            </a:endParaRPr>
          </a:p>
          <a:p>
            <a:pPr marL="237240" indent="-23724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exploratory data analysis (EDA) using visualization and SQL</a:t>
            </a:r>
            <a:endParaRPr b="0" lang="en-US" sz="8800" spc="-1" strike="noStrike">
              <a:solidFill>
                <a:srgbClr val="000000"/>
              </a:solidFill>
              <a:latin typeface="Arial"/>
            </a:endParaRPr>
          </a:p>
          <a:p>
            <a:pPr marL="237240" indent="-23724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interactive visual analytics using Folium and Plotly Dash</a:t>
            </a:r>
            <a:endParaRPr b="0" lang="en-US" sz="8800" spc="-1" strike="noStrike">
              <a:solidFill>
                <a:srgbClr val="000000"/>
              </a:solidFill>
              <a:latin typeface="Arial"/>
            </a:endParaRPr>
          </a:p>
          <a:p>
            <a:pPr marL="237240" indent="-23724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predictive analysis using classification models</a:t>
            </a:r>
            <a:endParaRPr b="0" lang="en-US" sz="8800" spc="-1" strike="noStrike">
              <a:solidFill>
                <a:srgbClr val="000000"/>
              </a:solidFill>
              <a:latin typeface="Arial"/>
            </a:endParaRPr>
          </a:p>
          <a:p>
            <a:pPr lvl="1" marL="712800" indent="-23724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21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89A8B505-6A95-4128-A60D-146A89EE28BB}"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Methodologies:</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Data collection was done using get request to the Space X API.</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Web-scraping from Wikipedia for Falcon 9 launch records was through the use of BeautifulSoup API. </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Context was transferred as a json and data frame through utilizing .json() function and .json_normalize().</a:t>
            </a: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Data was cleaned, verified for missing variables, and null values were averaged or omitted dependent on the need where data would not be affected; to then be written into a table which could then be further reviewed and manipulated with python and sql coding.</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buNone/>
              <a:tabLst>
                <a:tab algn="l" pos="0"/>
              </a:tabLst>
            </a:pPr>
            <a:endParaRPr b="0" lang="en-US" sz="1800" spc="-1" strike="noStrike">
              <a:solidFill>
                <a:srgbClr val="000000"/>
              </a:solidFill>
              <a:latin typeface="Arial"/>
            </a:endParaRPr>
          </a:p>
        </p:txBody>
      </p:sp>
      <p:sp>
        <p:nvSpPr>
          <p:cNvPr id="21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1D3E62A8-3C4A-4800-BAA5-1625C0AB5A6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0" name="PlaceHolder 1"/>
          <p:cNvSpPr>
            <a:spLocks noGrp="1"/>
          </p:cNvSpPr>
          <p:nvPr>
            <p:ph/>
          </p:nvPr>
        </p:nvSpPr>
        <p:spPr>
          <a:xfrm>
            <a:off x="820800" y="1800360"/>
            <a:ext cx="4639680" cy="422532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Below is the method that I used to input the API along with associated terms.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But api is set to a variable which we then are able to parse information</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u="sng">
                <a:solidFill>
                  <a:srgbClr val="0563c1"/>
                </a:solidFill>
                <a:uFillTx/>
                <a:latin typeface="Abadi"/>
                <a:hlinkClick r:id="rId2"/>
              </a:rPr>
              <a:t>https://github.com/cestevespr/IBM-final/blob/main/jupyter-labs-spacex-data-collection-api%20(1).ipynb</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
        <p:nvSpPr>
          <p:cNvPr id="22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222" name="" descr=""/>
          <p:cNvPicPr/>
          <p:nvPr/>
        </p:nvPicPr>
        <p:blipFill>
          <a:blip r:embed="rId3"/>
          <a:srcRect l="6008" t="0" r="0" b="0"/>
          <a:stretch/>
        </p:blipFill>
        <p:spPr>
          <a:xfrm>
            <a:off x="5715000" y="1893600"/>
            <a:ext cx="5714640" cy="2906640"/>
          </a:xfrm>
          <a:prstGeom prst="rect">
            <a:avLst/>
          </a:prstGeom>
          <a:ln w="0">
            <a:noFill/>
          </a:ln>
        </p:spPr>
      </p:pic>
      <p:pic>
        <p:nvPicPr>
          <p:cNvPr id="223" name="" descr=""/>
          <p:cNvPicPr/>
          <p:nvPr/>
        </p:nvPicPr>
        <p:blipFill>
          <a:blip r:embed="rId4"/>
          <a:stretch/>
        </p:blipFill>
        <p:spPr>
          <a:xfrm>
            <a:off x="5715000" y="4945680"/>
            <a:ext cx="3657240" cy="1847880"/>
          </a:xfrm>
          <a:prstGeom prst="rect">
            <a:avLst/>
          </a:prstGeom>
          <a:ln w="0">
            <a:noFill/>
          </a:ln>
        </p:spPr>
      </p:pic>
      <p:sp>
        <p:nvSpPr>
          <p:cNvPr id="3" name="PlaceHolder 2"/>
          <p:cNvSpPr>
            <a:spLocks noGrp="1"/>
          </p:cNvSpPr>
          <p:nvPr>
            <p:ph type="sldNum" idx="2"/>
          </p:nvPr>
        </p:nvSpPr>
        <p:spPr/>
        <p:txBody>
          <a:bodyPr/>
          <a:p>
            <a:fld id="{DB227E7D-833A-42CD-9365-8D158CB51F77}"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4" name="PlaceHolder 1"/>
          <p:cNvSpPr>
            <a:spLocks noGrp="1"/>
          </p:cNvSpPr>
          <p:nvPr>
            <p:ph/>
          </p:nvPr>
        </p:nvSpPr>
        <p:spPr>
          <a:xfrm>
            <a:off x="922320" y="1792440"/>
            <a:ext cx="3931560" cy="381096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Utilizing the following code we are able to pull the strings of multiple variables and then transpose them on to a workable table.</a:t>
            </a:r>
            <a:endParaRPr b="0" lang="en-US" sz="2200" spc="-1" strike="noStrike">
              <a:solidFill>
                <a:srgbClr val="000000"/>
              </a:solidFill>
              <a:latin typeface="Arial"/>
            </a:endParaRPr>
          </a:p>
          <a:p>
            <a:pPr indent="0">
              <a:lnSpc>
                <a:spcPct val="100000"/>
              </a:lnSpc>
              <a:spcBef>
                <a:spcPts val="1400"/>
              </a:spcBef>
              <a:buNone/>
              <a:tabLst>
                <a:tab algn="l" pos="0"/>
              </a:tabLst>
            </a:pPr>
            <a:endParaRPr b="0" lang="en-US"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https://github.com/cestevespr/IBM-final/blob/main/jupyter-labs-webscraping.ipynb</a:t>
            </a:r>
            <a:endParaRPr b="0" lang="en-US" sz="2200" spc="-1" strike="noStrike">
              <a:solidFill>
                <a:srgbClr val="000000"/>
              </a:solidFill>
              <a:latin typeface="Arial"/>
            </a:endParaRPr>
          </a:p>
        </p:txBody>
      </p:sp>
      <p:sp>
        <p:nvSpPr>
          <p:cNvPr id="22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endParaRPr b="0" lang="en-US" sz="4000" spc="-1" strike="noStrike">
              <a:solidFill>
                <a:srgbClr val="1c7ddb"/>
              </a:solidFill>
              <a:latin typeface="Abadi"/>
              <a:ea typeface="IBM Plex Mono SemiBold"/>
            </a:endParaRPr>
          </a:p>
        </p:txBody>
      </p:sp>
      <p:sp>
        <p:nvSpPr>
          <p:cNvPr id="226"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pic>
        <p:nvPicPr>
          <p:cNvPr id="227" name="" descr=""/>
          <p:cNvPicPr/>
          <p:nvPr/>
        </p:nvPicPr>
        <p:blipFill>
          <a:blip r:embed="rId2"/>
          <a:stretch/>
        </p:blipFill>
        <p:spPr>
          <a:xfrm>
            <a:off x="5486400" y="1600200"/>
            <a:ext cx="5615640" cy="4717080"/>
          </a:xfrm>
          <a:prstGeom prst="rect">
            <a:avLst/>
          </a:prstGeom>
          <a:ln w="0">
            <a:noFill/>
          </a:ln>
        </p:spPr>
      </p:pic>
      <p:sp>
        <p:nvSpPr>
          <p:cNvPr id="3" name="PlaceHolder 2"/>
          <p:cNvSpPr>
            <a:spLocks noGrp="1"/>
          </p:cNvSpPr>
          <p:nvPr>
            <p:ph type="sldNum" idx="2"/>
          </p:nvPr>
        </p:nvSpPr>
        <p:spPr/>
        <p:txBody>
          <a:bodyPr/>
          <a:p>
            <a:fld id="{65B14AD4-9631-4C35-95B9-51776AE73404}"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617</TotalTime>
  <Application>LibreOffice/7.4.3.2$Windows_X86_64 LibreOffice_project/1048a8393ae2eeec98dff31b5c133c5f1d08b890</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2022-12-11T17:14:32Z</dcterms:modified>
  <cp:revision>211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